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2" r:id="rId4"/>
  </p:sldMasterIdLst>
  <p:notesMasterIdLst>
    <p:notesMasterId r:id="rId32"/>
  </p:notesMasterIdLst>
  <p:handoutMasterIdLst>
    <p:handoutMasterId r:id="rId33"/>
  </p:handoutMasterIdLst>
  <p:sldIdLst>
    <p:sldId id="303" r:id="rId5"/>
    <p:sldId id="338" r:id="rId6"/>
    <p:sldId id="262" r:id="rId7"/>
    <p:sldId id="331" r:id="rId8"/>
    <p:sldId id="342" r:id="rId9"/>
    <p:sldId id="332" r:id="rId10"/>
    <p:sldId id="314" r:id="rId11"/>
    <p:sldId id="326" r:id="rId12"/>
    <p:sldId id="327" r:id="rId13"/>
    <p:sldId id="307" r:id="rId14"/>
    <p:sldId id="308" r:id="rId15"/>
    <p:sldId id="336" r:id="rId16"/>
    <p:sldId id="329" r:id="rId17"/>
    <p:sldId id="309" r:id="rId18"/>
    <p:sldId id="310" r:id="rId19"/>
    <p:sldId id="311" r:id="rId20"/>
    <p:sldId id="305" r:id="rId21"/>
    <p:sldId id="322" r:id="rId22"/>
    <p:sldId id="323" r:id="rId23"/>
    <p:sldId id="345" r:id="rId24"/>
    <p:sldId id="335" r:id="rId25"/>
    <p:sldId id="339" r:id="rId26"/>
    <p:sldId id="340" r:id="rId27"/>
    <p:sldId id="271" r:id="rId28"/>
    <p:sldId id="337" r:id="rId29"/>
    <p:sldId id="341" r:id="rId30"/>
    <p:sldId id="285" r:id="rId3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D6D9"/>
    <a:srgbClr val="E7EBF5"/>
    <a:srgbClr val="CBD5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68" autoAdjust="0"/>
    <p:restoredTop sz="70183" autoAdjust="0"/>
  </p:normalViewPr>
  <p:slideViewPr>
    <p:cSldViewPr>
      <p:cViewPr varScale="1">
        <p:scale>
          <a:sx n="72" d="100"/>
          <a:sy n="72" d="100"/>
        </p:scale>
        <p:origin x="2616" y="54"/>
      </p:cViewPr>
      <p:guideLst>
        <p:guide orient="horz" pos="2160"/>
        <p:guide pos="2880"/>
      </p:guideLst>
    </p:cSldViewPr>
  </p:slideViewPr>
  <p:notesTextViewPr>
    <p:cViewPr>
      <p:scale>
        <a:sx n="3" d="2"/>
        <a:sy n="3" d="2"/>
      </p:scale>
      <p:origin x="0" y="0"/>
    </p:cViewPr>
  </p:notesTextViewPr>
  <p:notesViewPr>
    <p:cSldViewPr>
      <p:cViewPr varScale="1">
        <p:scale>
          <a:sx n="81" d="100"/>
          <a:sy n="81" d="100"/>
        </p:scale>
        <p:origin x="-3240"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E9402830-3E02-4453-A13D-8870AE7B2841}" type="datetimeFigureOut">
              <a:rPr lang="en-US" smtClean="0"/>
              <a:t>22-Jul-15</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2112EC8-4E11-4436-AB50-A214B2500BD4}" type="slidenum">
              <a:rPr lang="en-US" smtClean="0"/>
              <a:t>‹#›</a:t>
            </a:fld>
            <a:endParaRPr lang="en-US" dirty="0"/>
          </a:p>
        </p:txBody>
      </p:sp>
    </p:spTree>
    <p:extLst>
      <p:ext uri="{BB962C8B-B14F-4D97-AF65-F5344CB8AC3E}">
        <p14:creationId xmlns:p14="http://schemas.microsoft.com/office/powerpoint/2010/main" val="2636708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BD144BA-B825-46F7-A2DD-6E717410720F}" type="datetimeFigureOut">
              <a:rPr lang="en-US" smtClean="0"/>
              <a:pPr/>
              <a:t>22-Jul-15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E7308E4-E5B5-408C-9EA2-97EF70852DC4}" type="slidenum">
              <a:rPr lang="en-US" smtClean="0"/>
              <a:pPr/>
              <a:t>‹#›</a:t>
            </a:fld>
            <a:endParaRPr lang="en-US" dirty="0"/>
          </a:p>
        </p:txBody>
      </p:sp>
    </p:spTree>
    <p:extLst>
      <p:ext uri="{BB962C8B-B14F-4D97-AF65-F5344CB8AC3E}">
        <p14:creationId xmlns:p14="http://schemas.microsoft.com/office/powerpoint/2010/main" val="326290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White text</a:t>
            </a:r>
            <a:endParaRPr lang="ru-RU" dirty="0"/>
          </a:p>
        </p:txBody>
      </p:sp>
      <p:sp>
        <p:nvSpPr>
          <p:cNvPr id="4" name="Slide Number Placeholder 3"/>
          <p:cNvSpPr>
            <a:spLocks noGrp="1"/>
          </p:cNvSpPr>
          <p:nvPr>
            <p:ph type="sldNum" sz="quarter" idx="10"/>
          </p:nvPr>
        </p:nvSpPr>
        <p:spPr/>
        <p:txBody>
          <a:bodyPr/>
          <a:lstStyle/>
          <a:p>
            <a:fld id="{DE7308E4-E5B5-408C-9EA2-97EF70852DC4}" type="slidenum">
              <a:rPr lang="en-US" smtClean="0"/>
              <a:pPr/>
              <a:t>1</a:t>
            </a:fld>
            <a:endParaRPr lang="en-US" dirty="0"/>
          </a:p>
        </p:txBody>
      </p:sp>
    </p:spTree>
    <p:extLst>
      <p:ext uri="{BB962C8B-B14F-4D97-AF65-F5344CB8AC3E}">
        <p14:creationId xmlns:p14="http://schemas.microsoft.com/office/powerpoint/2010/main" val="27317880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7308E4-E5B5-408C-9EA2-97EF70852DC4}" type="slidenum">
              <a:rPr lang="en-US" smtClean="0"/>
              <a:pPr/>
              <a:t>10</a:t>
            </a:fld>
            <a:endParaRPr lang="en-US" dirty="0"/>
          </a:p>
        </p:txBody>
      </p:sp>
    </p:spTree>
    <p:extLst>
      <p:ext uri="{BB962C8B-B14F-4D97-AF65-F5344CB8AC3E}">
        <p14:creationId xmlns:p14="http://schemas.microsoft.com/office/powerpoint/2010/main" val="9949123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7308E4-E5B5-408C-9EA2-97EF70852DC4}" type="slidenum">
              <a:rPr lang="en-US" smtClean="0"/>
              <a:pPr/>
              <a:t>11</a:t>
            </a:fld>
            <a:endParaRPr lang="en-US" dirty="0"/>
          </a:p>
        </p:txBody>
      </p:sp>
    </p:spTree>
    <p:extLst>
      <p:ext uri="{BB962C8B-B14F-4D97-AF65-F5344CB8AC3E}">
        <p14:creationId xmlns:p14="http://schemas.microsoft.com/office/powerpoint/2010/main" val="4344210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7308E4-E5B5-408C-9EA2-97EF70852DC4}" type="slidenum">
              <a:rPr lang="en-US" smtClean="0"/>
              <a:pPr/>
              <a:t>12</a:t>
            </a:fld>
            <a:endParaRPr lang="en-US" dirty="0"/>
          </a:p>
        </p:txBody>
      </p:sp>
    </p:spTree>
    <p:extLst>
      <p:ext uri="{BB962C8B-B14F-4D97-AF65-F5344CB8AC3E}">
        <p14:creationId xmlns:p14="http://schemas.microsoft.com/office/powerpoint/2010/main" val="12084538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7308E4-E5B5-408C-9EA2-97EF70852DC4}" type="slidenum">
              <a:rPr lang="en-US" smtClean="0"/>
              <a:pPr/>
              <a:t>13</a:t>
            </a:fld>
            <a:endParaRPr lang="en-US" dirty="0"/>
          </a:p>
        </p:txBody>
      </p:sp>
    </p:spTree>
    <p:extLst>
      <p:ext uri="{BB962C8B-B14F-4D97-AF65-F5344CB8AC3E}">
        <p14:creationId xmlns:p14="http://schemas.microsoft.com/office/powerpoint/2010/main" val="25994804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Python Tools seem to collect and show not CPU time</a:t>
            </a:r>
            <a:r>
              <a:rPr lang="en-US" baseline="0" dirty="0" smtClean="0"/>
              <a:t> consumption, but rather </a:t>
            </a:r>
            <a:r>
              <a:rPr lang="en-US" baseline="0" dirty="0" err="1" smtClean="0"/>
              <a:t>wallclock</a:t>
            </a:r>
            <a:r>
              <a:rPr lang="en-US" baseline="0" dirty="0" smtClean="0"/>
              <a:t> time</a:t>
            </a:r>
            <a:endParaRPr lang="en-US" dirty="0"/>
          </a:p>
        </p:txBody>
      </p:sp>
      <p:sp>
        <p:nvSpPr>
          <p:cNvPr id="4" name="Slide Number Placeholder 3"/>
          <p:cNvSpPr>
            <a:spLocks noGrp="1"/>
          </p:cNvSpPr>
          <p:nvPr>
            <p:ph type="sldNum" sz="quarter" idx="10"/>
          </p:nvPr>
        </p:nvSpPr>
        <p:spPr/>
        <p:txBody>
          <a:bodyPr/>
          <a:lstStyle/>
          <a:p>
            <a:fld id="{DE7308E4-E5B5-408C-9EA2-97EF70852DC4}" type="slidenum">
              <a:rPr lang="en-US" smtClean="0"/>
              <a:pPr/>
              <a:t>14</a:t>
            </a:fld>
            <a:endParaRPr lang="en-US" dirty="0"/>
          </a:p>
        </p:txBody>
      </p:sp>
    </p:spTree>
    <p:extLst>
      <p:ext uri="{BB962C8B-B14F-4D97-AF65-F5344CB8AC3E}">
        <p14:creationId xmlns:p14="http://schemas.microsoft.com/office/powerpoint/2010/main" val="3793711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charset="0"/>
              <a:buChar char="•"/>
            </a:pPr>
            <a:r>
              <a:rPr lang="en-US" dirty="0" smtClean="0"/>
              <a:t>Note that</a:t>
            </a:r>
            <a:r>
              <a:rPr lang="en-US" baseline="0" dirty="0" smtClean="0"/>
              <a:t> with all the event-based profilers the overhead varies much more, and average overhead is higher.</a:t>
            </a:r>
          </a:p>
        </p:txBody>
      </p:sp>
      <p:sp>
        <p:nvSpPr>
          <p:cNvPr id="4" name="Slide Number Placeholder 3"/>
          <p:cNvSpPr>
            <a:spLocks noGrp="1"/>
          </p:cNvSpPr>
          <p:nvPr>
            <p:ph type="sldNum" sz="quarter" idx="10"/>
          </p:nvPr>
        </p:nvSpPr>
        <p:spPr/>
        <p:txBody>
          <a:bodyPr/>
          <a:lstStyle/>
          <a:p>
            <a:fld id="{DE7308E4-E5B5-408C-9EA2-97EF70852DC4}" type="slidenum">
              <a:rPr lang="en-US" smtClean="0"/>
              <a:pPr/>
              <a:t>15</a:t>
            </a:fld>
            <a:endParaRPr lang="en-US" dirty="0"/>
          </a:p>
        </p:txBody>
      </p:sp>
    </p:spTree>
    <p:extLst>
      <p:ext uri="{BB962C8B-B14F-4D97-AF65-F5344CB8AC3E}">
        <p14:creationId xmlns:p14="http://schemas.microsoft.com/office/powerpoint/2010/main" val="36369595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Line-level drill down: here’s the culprit</a:t>
            </a:r>
            <a:r>
              <a:rPr lang="en-US" baseline="0" dirty="0" smtClean="0"/>
              <a:t> of this function being slow.</a:t>
            </a:r>
          </a:p>
          <a:p>
            <a:r>
              <a:rPr lang="en-US" baseline="0" dirty="0" smtClean="0"/>
              <a:t>String are immutable in Python, thus “+=“ operation actually translates to the following:</a:t>
            </a:r>
          </a:p>
          <a:p>
            <a:pPr marL="228600" indent="-228600">
              <a:buAutoNum type="arabicParenR"/>
            </a:pPr>
            <a:r>
              <a:rPr lang="en-US" baseline="0" dirty="0" smtClean="0"/>
              <a:t>Allocate the memory for combined string</a:t>
            </a:r>
          </a:p>
          <a:p>
            <a:pPr marL="228600" indent="-228600">
              <a:buAutoNum type="arabicParenR"/>
            </a:pPr>
            <a:r>
              <a:rPr lang="en-US" baseline="0" dirty="0" smtClean="0"/>
              <a:t>Copy original string, copy the added string</a:t>
            </a:r>
          </a:p>
          <a:p>
            <a:pPr marL="228600" indent="-228600">
              <a:buAutoNum type="arabicParenR"/>
            </a:pPr>
            <a:r>
              <a:rPr lang="en-US" baseline="0" dirty="0" err="1" smtClean="0"/>
              <a:t>Deallocate</a:t>
            </a:r>
            <a:r>
              <a:rPr lang="en-US" baseline="0" dirty="0" smtClean="0"/>
              <a:t> memory of original string</a:t>
            </a:r>
          </a:p>
          <a:p>
            <a:pPr marL="228600" indent="-228600">
              <a:buAutoNum type="arabicParenR"/>
            </a:pPr>
            <a:r>
              <a:rPr lang="en-US" baseline="0" dirty="0" smtClean="0"/>
              <a:t>Replace the original pointer with the copied one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Heap operations and copy are not blazing fast, thus approach slows a lot on big strings.</a:t>
            </a:r>
          </a:p>
          <a:p>
            <a:pPr marL="0" indent="0">
              <a:buNone/>
            </a:pPr>
            <a:r>
              <a:rPr lang="en-US" baseline="0" dirty="0" smtClean="0"/>
              <a:t>Overall, even if allocating speed is constant (if you have lots of heap available), the complexity is O(N</a:t>
            </a:r>
            <a:r>
              <a:rPr lang="en-US" baseline="30000" dirty="0" smtClean="0"/>
              <a:t>2</a:t>
            </a:r>
            <a:r>
              <a:rPr lang="en-US" baseline="0" dirty="0" smtClean="0"/>
              <a:t>)</a:t>
            </a:r>
          </a:p>
          <a:p>
            <a:pPr marL="0" indent="0">
              <a:buNone/>
            </a:pPr>
            <a:endParaRPr lang="en-US" baseline="0" dirty="0" smtClean="0"/>
          </a:p>
          <a:p>
            <a:pPr marL="0" indent="0">
              <a:buNone/>
            </a:pPr>
            <a:r>
              <a:rPr lang="en-US" baseline="0" dirty="0" smtClean="0"/>
              <a:t>In the fast approach we actually do the allocation only once in the join, and string join operator is smart enough to first count the resulting string length (since it’s joining strings only), do the allocate once per function call, and do the copies once, so the complexity is about O(N)</a:t>
            </a:r>
          </a:p>
        </p:txBody>
      </p:sp>
      <p:sp>
        <p:nvSpPr>
          <p:cNvPr id="4" name="Slide Number Placeholder 3"/>
          <p:cNvSpPr>
            <a:spLocks noGrp="1"/>
          </p:cNvSpPr>
          <p:nvPr>
            <p:ph type="sldNum" sz="quarter" idx="10"/>
          </p:nvPr>
        </p:nvSpPr>
        <p:spPr/>
        <p:txBody>
          <a:bodyPr/>
          <a:lstStyle/>
          <a:p>
            <a:fld id="{DE7308E4-E5B5-408C-9EA2-97EF70852DC4}" type="slidenum">
              <a:rPr lang="en-US" smtClean="0"/>
              <a:pPr/>
              <a:t>16</a:t>
            </a:fld>
            <a:endParaRPr lang="en-US" dirty="0"/>
          </a:p>
        </p:txBody>
      </p:sp>
    </p:spTree>
    <p:extLst>
      <p:ext uri="{BB962C8B-B14F-4D97-AF65-F5344CB8AC3E}">
        <p14:creationId xmlns:p14="http://schemas.microsoft.com/office/powerpoint/2010/main" val="37830828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Line-level profiling details</a:t>
            </a:r>
          </a:p>
          <a:p>
            <a:pPr marL="640594" lvl="1" indent="-174708">
              <a:buFont typeface="Arial" panose="020B0604020202020204" pitchFamily="34" charset="0"/>
              <a:buChar char="•"/>
            </a:pPr>
            <a:r>
              <a:rPr lang="en-US" dirty="0" smtClean="0"/>
              <a:t>Uses sampling profiling technique</a:t>
            </a:r>
          </a:p>
          <a:p>
            <a:pPr marL="640594" lvl="1" indent="-174708">
              <a:buFont typeface="Arial" panose="020B0604020202020204" pitchFamily="34" charset="0"/>
              <a:buChar char="•"/>
            </a:pPr>
            <a:r>
              <a:rPr lang="en-US" dirty="0" smtClean="0"/>
              <a:t>Average overhead ~1.1x-1.6x -</a:t>
            </a:r>
            <a:r>
              <a:rPr lang="en-US" baseline="0" dirty="0" smtClean="0"/>
              <a:t> </a:t>
            </a:r>
            <a:r>
              <a:rPr lang="en-US" dirty="0" smtClean="0"/>
              <a:t>measured on Grand Unified Python Benchmark</a:t>
            </a:r>
          </a:p>
          <a:p>
            <a:pPr marL="174708" indent="-174708">
              <a:buFont typeface="Arial" panose="020B0604020202020204" pitchFamily="34" charset="0"/>
              <a:buChar char="•"/>
            </a:pPr>
            <a:r>
              <a:rPr lang="en-US" dirty="0" smtClean="0"/>
              <a:t>Cross-platform</a:t>
            </a:r>
          </a:p>
          <a:p>
            <a:pPr marL="640594" lvl="1" indent="-174708">
              <a:buFont typeface="Arial" panose="020B0604020202020204" pitchFamily="34" charset="0"/>
              <a:buChar char="•"/>
            </a:pPr>
            <a:r>
              <a:rPr lang="en-US" dirty="0" smtClean="0"/>
              <a:t>Windows and Linux</a:t>
            </a:r>
          </a:p>
          <a:p>
            <a:pPr marL="640594" lvl="1" indent="-174708">
              <a:buFont typeface="Arial" panose="020B0604020202020204" pitchFamily="34" charset="0"/>
              <a:buChar char="•"/>
            </a:pPr>
            <a:r>
              <a:rPr lang="en-US" dirty="0" smtClean="0"/>
              <a:t>Python 32- and 64-bit</a:t>
            </a:r>
          </a:p>
          <a:p>
            <a:pPr marL="640594" lvl="1" indent="-174708">
              <a:buFont typeface="Arial" panose="020B0604020202020204" pitchFamily="34" charset="0"/>
              <a:buChar char="•"/>
            </a:pPr>
            <a:r>
              <a:rPr lang="en-US" dirty="0" smtClean="0"/>
              <a:t>2.7.x and 3.4.x branches</a:t>
            </a:r>
          </a:p>
          <a:p>
            <a:pPr marL="1106481" lvl="2" indent="-174708">
              <a:buFont typeface="Arial" panose="020B0604020202020204" pitchFamily="34" charset="0"/>
              <a:buChar char="•"/>
            </a:pPr>
            <a:r>
              <a:rPr lang="en-US" dirty="0" smtClean="0"/>
              <a:t>Tested with 2.7.10 and 3.4.3</a:t>
            </a:r>
          </a:p>
          <a:p>
            <a:pPr marL="640594" lvl="1" indent="-174708">
              <a:buFont typeface="Arial" panose="020B0604020202020204" pitchFamily="34" charset="0"/>
              <a:buChar char="•"/>
            </a:pPr>
            <a:r>
              <a:rPr lang="en-US" dirty="0" smtClean="0"/>
              <a:t>Remote collection via</a:t>
            </a:r>
            <a:r>
              <a:rPr lang="en-US" baseline="0" dirty="0" smtClean="0"/>
              <a:t> SSH supported</a:t>
            </a:r>
          </a:p>
          <a:p>
            <a:pPr marL="183394" lvl="0" indent="-174708">
              <a:buFont typeface="Arial" panose="020B0604020202020204" pitchFamily="34" charset="0"/>
              <a:buChar char="•"/>
            </a:pPr>
            <a:r>
              <a:rPr lang="en-US" baseline="0" dirty="0" smtClean="0"/>
              <a:t>Rich UI with multithreaded support; zoom &amp; filter; source drill-down</a:t>
            </a:r>
            <a:endParaRPr lang="en-US" dirty="0" smtClean="0"/>
          </a:p>
          <a:p>
            <a:pPr marL="349415" lvl="1" indent="-349415">
              <a:buFont typeface="Arial" panose="020B0604020202020204" pitchFamily="34" charset="0"/>
              <a:buChar char="•"/>
            </a:pPr>
            <a:r>
              <a:rPr lang="en-US" sz="2200" dirty="0">
                <a:solidFill>
                  <a:srgbClr val="0071C5"/>
                </a:solidFill>
              </a:rPr>
              <a:t>Supported workflows</a:t>
            </a:r>
          </a:p>
          <a:p>
            <a:pPr marL="640594" lvl="1" indent="-174708">
              <a:buFont typeface="Arial" panose="020B0604020202020204" pitchFamily="34" charset="0"/>
              <a:buChar char="•"/>
            </a:pPr>
            <a:r>
              <a:rPr lang="en-US" dirty="0" smtClean="0"/>
              <a:t>Start application, wait for it to finish</a:t>
            </a:r>
          </a:p>
          <a:p>
            <a:pPr marL="640594" lvl="1" indent="-174708">
              <a:buFont typeface="Arial" panose="020B0604020202020204" pitchFamily="34" charset="0"/>
              <a:buChar char="•"/>
            </a:pPr>
            <a:r>
              <a:rPr lang="en-US" dirty="0" smtClean="0"/>
              <a:t>Attach to application, profile for a bit, detach</a:t>
            </a:r>
          </a:p>
          <a:p>
            <a:pPr marL="640594" lvl="1" indent="-174708">
              <a:buFont typeface="Arial" panose="020B0604020202020204" pitchFamily="34" charset="0"/>
              <a:buChar char="•"/>
            </a:pPr>
            <a:r>
              <a:rPr lang="en-US" dirty="0" smtClean="0"/>
              <a:t>Allows to profile code at all stages including most of Python code executed at initialization and shutting down of the interpreter (e.g. </a:t>
            </a:r>
            <a:r>
              <a:rPr lang="en-US" dirty="0" err="1" smtClean="0"/>
              <a:t>atexit</a:t>
            </a:r>
            <a:r>
              <a:rPr lang="en-US" dirty="0" smtClean="0"/>
              <a:t>-registered functions)</a:t>
            </a:r>
          </a:p>
          <a:p>
            <a:endParaRPr lang="en-US" dirty="0" smtClean="0"/>
          </a:p>
        </p:txBody>
      </p:sp>
      <p:sp>
        <p:nvSpPr>
          <p:cNvPr id="4" name="Slide Number Placeholder 3"/>
          <p:cNvSpPr>
            <a:spLocks noGrp="1"/>
          </p:cNvSpPr>
          <p:nvPr>
            <p:ph type="sldNum" sz="quarter" idx="10"/>
          </p:nvPr>
        </p:nvSpPr>
        <p:spPr/>
        <p:txBody>
          <a:bodyPr/>
          <a:lstStyle/>
          <a:p>
            <a:fld id="{DE7308E4-E5B5-408C-9EA2-97EF70852DC4}" type="slidenum">
              <a:rPr lang="en-US" smtClean="0"/>
              <a:pPr/>
              <a:t>17</a:t>
            </a:fld>
            <a:endParaRPr lang="en-US" dirty="0"/>
          </a:p>
        </p:txBody>
      </p:sp>
    </p:spTree>
    <p:extLst>
      <p:ext uri="{BB962C8B-B14F-4D97-AF65-F5344CB8AC3E}">
        <p14:creationId xmlns:p14="http://schemas.microsoft.com/office/powerpoint/2010/main" val="18192583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7308E4-E5B5-408C-9EA2-97EF70852DC4}" type="slidenum">
              <a:rPr lang="en-US" smtClean="0"/>
              <a:pPr/>
              <a:t>18</a:t>
            </a:fld>
            <a:endParaRPr lang="en-US" dirty="0"/>
          </a:p>
        </p:txBody>
      </p:sp>
    </p:spTree>
    <p:extLst>
      <p:ext uri="{BB962C8B-B14F-4D97-AF65-F5344CB8AC3E}">
        <p14:creationId xmlns:p14="http://schemas.microsoft.com/office/powerpoint/2010/main" val="11742697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7308E4-E5B5-408C-9EA2-97EF70852DC4}" type="slidenum">
              <a:rPr lang="en-US" smtClean="0"/>
              <a:pPr/>
              <a:t>19</a:t>
            </a:fld>
            <a:endParaRPr lang="en-US" dirty="0"/>
          </a:p>
        </p:txBody>
      </p:sp>
    </p:spTree>
    <p:extLst>
      <p:ext uri="{BB962C8B-B14F-4D97-AF65-F5344CB8AC3E}">
        <p14:creationId xmlns:p14="http://schemas.microsoft.com/office/powerpoint/2010/main" val="2978179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1181100" y="696913"/>
            <a:ext cx="46482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Neo Sans Intel" pitchFamily="34" charset="0"/>
                <a:cs typeface="Arial" pitchFamily="34" charset="0"/>
              </a:defRPr>
            </a:lvl1pPr>
            <a:lvl2pPr marL="757066" indent="-291179" eaLnBrk="0" hangingPunct="0">
              <a:defRPr>
                <a:solidFill>
                  <a:schemeClr val="tx1"/>
                </a:solidFill>
                <a:latin typeface="Neo Sans Intel" pitchFamily="34" charset="0"/>
                <a:cs typeface="Arial" pitchFamily="34" charset="0"/>
              </a:defRPr>
            </a:lvl2pPr>
            <a:lvl3pPr marL="1164717" indent="-232943" eaLnBrk="0" hangingPunct="0">
              <a:defRPr>
                <a:solidFill>
                  <a:schemeClr val="tx1"/>
                </a:solidFill>
                <a:latin typeface="Neo Sans Intel" pitchFamily="34" charset="0"/>
                <a:cs typeface="Arial" pitchFamily="34" charset="0"/>
              </a:defRPr>
            </a:lvl3pPr>
            <a:lvl4pPr marL="1630604" indent="-232943" eaLnBrk="0" hangingPunct="0">
              <a:defRPr>
                <a:solidFill>
                  <a:schemeClr val="tx1"/>
                </a:solidFill>
                <a:latin typeface="Neo Sans Intel" pitchFamily="34" charset="0"/>
                <a:cs typeface="Arial" pitchFamily="34" charset="0"/>
              </a:defRPr>
            </a:lvl4pPr>
            <a:lvl5pPr marL="2096491" indent="-232943" eaLnBrk="0" hangingPunct="0">
              <a:defRPr>
                <a:solidFill>
                  <a:schemeClr val="tx1"/>
                </a:solidFill>
                <a:latin typeface="Neo Sans Intel" pitchFamily="34" charset="0"/>
                <a:cs typeface="Arial" pitchFamily="34" charset="0"/>
              </a:defRPr>
            </a:lvl5pPr>
            <a:lvl6pPr marL="2562377" indent="-232943" defTabSz="465887" eaLnBrk="0" fontAlgn="base" hangingPunct="0">
              <a:spcBef>
                <a:spcPct val="0"/>
              </a:spcBef>
              <a:spcAft>
                <a:spcPct val="0"/>
              </a:spcAft>
              <a:defRPr>
                <a:solidFill>
                  <a:schemeClr val="tx1"/>
                </a:solidFill>
                <a:latin typeface="Neo Sans Intel" pitchFamily="34" charset="0"/>
                <a:cs typeface="Arial" pitchFamily="34" charset="0"/>
              </a:defRPr>
            </a:lvl6pPr>
            <a:lvl7pPr marL="3028264" indent="-232943" defTabSz="465887" eaLnBrk="0" fontAlgn="base" hangingPunct="0">
              <a:spcBef>
                <a:spcPct val="0"/>
              </a:spcBef>
              <a:spcAft>
                <a:spcPct val="0"/>
              </a:spcAft>
              <a:defRPr>
                <a:solidFill>
                  <a:schemeClr val="tx1"/>
                </a:solidFill>
                <a:latin typeface="Neo Sans Intel" pitchFamily="34" charset="0"/>
                <a:cs typeface="Arial" pitchFamily="34" charset="0"/>
              </a:defRPr>
            </a:lvl7pPr>
            <a:lvl8pPr marL="3494151" indent="-232943" defTabSz="465887" eaLnBrk="0" fontAlgn="base" hangingPunct="0">
              <a:spcBef>
                <a:spcPct val="0"/>
              </a:spcBef>
              <a:spcAft>
                <a:spcPct val="0"/>
              </a:spcAft>
              <a:defRPr>
                <a:solidFill>
                  <a:schemeClr val="tx1"/>
                </a:solidFill>
                <a:latin typeface="Neo Sans Intel" pitchFamily="34" charset="0"/>
                <a:cs typeface="Arial" pitchFamily="34" charset="0"/>
              </a:defRPr>
            </a:lvl8pPr>
            <a:lvl9pPr marL="3960038" indent="-232943" defTabSz="465887" eaLnBrk="0" fontAlgn="base" hangingPunct="0">
              <a:spcBef>
                <a:spcPct val="0"/>
              </a:spcBef>
              <a:spcAft>
                <a:spcPct val="0"/>
              </a:spcAft>
              <a:defRPr>
                <a:solidFill>
                  <a:schemeClr val="tx1"/>
                </a:solidFill>
                <a:latin typeface="Neo Sans Intel" pitchFamily="34" charset="0"/>
                <a:cs typeface="Arial" pitchFamily="34" charset="0"/>
              </a:defRPr>
            </a:lvl9pPr>
          </a:lstStyle>
          <a:p>
            <a:pPr eaLnBrk="1" hangingPunct="1"/>
            <a:fld id="{E76F5E48-C788-4B86-975B-8CA35980790A}" type="slidenum">
              <a:rPr lang="en-US" altLang="en-US">
                <a:latin typeface="Intel Clear" pitchFamily="34" charset="0"/>
              </a:rPr>
              <a:pPr eaLnBrk="1" hangingPunct="1"/>
              <a:t>2</a:t>
            </a:fld>
            <a:endParaRPr lang="en-US" altLang="en-US" dirty="0">
              <a:latin typeface="Intel Clear" pitchFamily="34" charset="0"/>
            </a:endParaRPr>
          </a:p>
        </p:txBody>
      </p:sp>
    </p:spTree>
    <p:extLst>
      <p:ext uri="{BB962C8B-B14F-4D97-AF65-F5344CB8AC3E}">
        <p14:creationId xmlns:p14="http://schemas.microsoft.com/office/powerpoint/2010/main" val="8604362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7308E4-E5B5-408C-9EA2-97EF70852DC4}" type="slidenum">
              <a:rPr lang="en-US" smtClean="0"/>
              <a:pPr/>
              <a:t>21</a:t>
            </a:fld>
            <a:endParaRPr lang="en-US" dirty="0"/>
          </a:p>
        </p:txBody>
      </p:sp>
    </p:spTree>
    <p:extLst>
      <p:ext uri="{BB962C8B-B14F-4D97-AF65-F5344CB8AC3E}">
        <p14:creationId xmlns:p14="http://schemas.microsoft.com/office/powerpoint/2010/main" val="25956552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7308E4-E5B5-408C-9EA2-97EF70852DC4}" type="slidenum">
              <a:rPr lang="en-US" smtClean="0"/>
              <a:pPr/>
              <a:t>22</a:t>
            </a:fld>
            <a:endParaRPr lang="en-US" dirty="0"/>
          </a:p>
        </p:txBody>
      </p:sp>
    </p:spTree>
    <p:extLst>
      <p:ext uri="{BB962C8B-B14F-4D97-AF65-F5344CB8AC3E}">
        <p14:creationId xmlns:p14="http://schemas.microsoft.com/office/powerpoint/2010/main" val="27159256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AutoNum type="arabicPeriod"/>
            </a:pPr>
            <a:r>
              <a:rPr lang="en-US" dirty="0" smtClean="0"/>
              <a:t>Intel Performance Libraries include Intel® MKL, Intel® TBB, Intel® IPP, Intel® MPI</a:t>
            </a:r>
          </a:p>
          <a:p>
            <a:pPr marL="232943" indent="-232943">
              <a:buAutoNum type="arabicPeriod"/>
            </a:pPr>
            <a:r>
              <a:rPr lang="en-US" dirty="0" smtClean="0"/>
              <a:t>The offering</a:t>
            </a:r>
            <a:r>
              <a:rPr lang="en-US" baseline="0" dirty="0" smtClean="0"/>
              <a:t> for academic researchers is worldwide.  </a:t>
            </a:r>
          </a:p>
          <a:p>
            <a:pPr marL="232943" indent="-232943">
              <a:buAutoNum type="arabicPeriod"/>
            </a:pPr>
            <a:r>
              <a:rPr lang="en-US" baseline="0" dirty="0" smtClean="0"/>
              <a:t>The offering for academic researchers is for all research, even that which is funded by corporations/governments</a:t>
            </a:r>
          </a:p>
          <a:p>
            <a:pPr marL="232943" indent="-232943">
              <a:buAutoNum type="arabicPeriod"/>
            </a:pPr>
            <a:r>
              <a:rPr lang="en-US" baseline="0" dirty="0" smtClean="0"/>
              <a:t>We now offer tools for Fortran development to students (for use in classrooms) and educators.</a:t>
            </a:r>
          </a:p>
          <a:p>
            <a:pPr marL="232943" indent="-232943">
              <a:buAutoNum type="arabicPeriod"/>
            </a:pPr>
            <a:r>
              <a:rPr lang="en-US" baseline="0" dirty="0" smtClean="0"/>
              <a:t>Do not emphasize free libraries to audiences that are primarily commercial developers.</a:t>
            </a:r>
          </a:p>
          <a:p>
            <a:pPr marL="232943" indent="-232943">
              <a:buAutoNum type="arabicPeriod"/>
            </a:pPr>
            <a:endParaRPr lang="en-US" baseline="0" dirty="0" smtClean="0"/>
          </a:p>
          <a:p>
            <a:r>
              <a:rPr lang="en-US" baseline="0" dirty="0" smtClean="0"/>
              <a:t>https://</a:t>
            </a:r>
            <a:r>
              <a:rPr lang="en-US" baseline="0" dirty="0" err="1" smtClean="0"/>
              <a:t>software.intel.com</a:t>
            </a:r>
            <a:r>
              <a:rPr lang="en-US" baseline="0" dirty="0" smtClean="0"/>
              <a:t>/en-us/qualify-for-free-software</a:t>
            </a:r>
          </a:p>
        </p:txBody>
      </p:sp>
      <p:sp>
        <p:nvSpPr>
          <p:cNvPr id="4" name="Slide Number Placeholder 3"/>
          <p:cNvSpPr>
            <a:spLocks noGrp="1"/>
          </p:cNvSpPr>
          <p:nvPr>
            <p:ph type="sldNum" sz="quarter" idx="10"/>
          </p:nvPr>
        </p:nvSpPr>
        <p:spPr/>
        <p:txBody>
          <a:bodyPr/>
          <a:lstStyle/>
          <a:p>
            <a:fld id="{D61C8689-8455-3546-ADF9-3B7273760F66}" type="slidenum">
              <a:rPr lang="en-US" smtClean="0"/>
              <a:pPr/>
              <a:t>23</a:t>
            </a:fld>
            <a:endParaRPr lang="en-US"/>
          </a:p>
        </p:txBody>
      </p:sp>
    </p:spTree>
    <p:extLst>
      <p:ext uri="{BB962C8B-B14F-4D97-AF65-F5344CB8AC3E}">
        <p14:creationId xmlns:p14="http://schemas.microsoft.com/office/powerpoint/2010/main" val="679748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7308E4-E5B5-408C-9EA2-97EF70852DC4}" type="slidenum">
              <a:rPr lang="en-US" smtClean="0"/>
              <a:pPr/>
              <a:t>24</a:t>
            </a:fld>
            <a:endParaRPr lang="en-US" dirty="0"/>
          </a:p>
        </p:txBody>
      </p:sp>
    </p:spTree>
    <p:extLst>
      <p:ext uri="{BB962C8B-B14F-4D97-AF65-F5344CB8AC3E}">
        <p14:creationId xmlns:p14="http://schemas.microsoft.com/office/powerpoint/2010/main" val="9478149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7308E4-E5B5-408C-9EA2-97EF70852DC4}" type="slidenum">
              <a:rPr lang="en-US" smtClean="0"/>
              <a:pPr/>
              <a:t>25</a:t>
            </a:fld>
            <a:endParaRPr lang="en-US" dirty="0"/>
          </a:p>
        </p:txBody>
      </p:sp>
    </p:spTree>
    <p:extLst>
      <p:ext uri="{BB962C8B-B14F-4D97-AF65-F5344CB8AC3E}">
        <p14:creationId xmlns:p14="http://schemas.microsoft.com/office/powerpoint/2010/main" val="17283904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7308E4-E5B5-408C-9EA2-97EF70852DC4}" type="slidenum">
              <a:rPr lang="en-US" smtClean="0"/>
              <a:pPr/>
              <a:t>26</a:t>
            </a:fld>
            <a:endParaRPr lang="en-US" dirty="0"/>
          </a:p>
        </p:txBody>
      </p:sp>
    </p:spTree>
    <p:extLst>
      <p:ext uri="{BB962C8B-B14F-4D97-AF65-F5344CB8AC3E}">
        <p14:creationId xmlns:p14="http://schemas.microsoft.com/office/powerpoint/2010/main" val="27111968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7308E4-E5B5-408C-9EA2-97EF70852DC4}" type="slidenum">
              <a:rPr lang="en-US" smtClean="0"/>
              <a:pPr/>
              <a:t>27</a:t>
            </a:fld>
            <a:endParaRPr lang="en-US" dirty="0"/>
          </a:p>
        </p:txBody>
      </p:sp>
    </p:spTree>
    <p:extLst>
      <p:ext uri="{BB962C8B-B14F-4D97-AF65-F5344CB8AC3E}">
        <p14:creationId xmlns:p14="http://schemas.microsoft.com/office/powerpoint/2010/main" val="4088362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txBox="1">
            <a:spLocks noGrp="1" noChangeArrowheads="1"/>
          </p:cNvSpPr>
          <p:nvPr/>
        </p:nvSpPr>
        <p:spPr bwMode="auto">
          <a:xfrm>
            <a:off x="3969953" y="8830010"/>
            <a:ext cx="3038884" cy="464820"/>
          </a:xfrm>
          <a:prstGeom prst="rect">
            <a:avLst/>
          </a:prstGeom>
          <a:noFill/>
          <a:ln w="9525">
            <a:noFill/>
            <a:miter lim="800000"/>
            <a:headEnd/>
            <a:tailEnd/>
          </a:ln>
        </p:spPr>
        <p:txBody>
          <a:bodyPr lIns="93164" tIns="46583" rIns="93164" bIns="46583" anchor="b"/>
          <a:lstStyle/>
          <a:p>
            <a:pPr algn="r" defTabSz="931296"/>
            <a:fld id="{C1C538C9-ABBB-44EB-A04B-0232886BD755}" type="slidenum">
              <a:rPr lang="en-US" sz="1200">
                <a:latin typeface="Arial" charset="0"/>
              </a:rPr>
              <a:pPr algn="r" defTabSz="931296"/>
              <a:t>3</a:t>
            </a:fld>
            <a:endParaRPr lang="en-US" sz="1200" dirty="0">
              <a:latin typeface="Arial" charset="0"/>
            </a:endParaRPr>
          </a:p>
        </p:txBody>
      </p:sp>
      <p:sp>
        <p:nvSpPr>
          <p:cNvPr id="20482" name="Rectangle 2"/>
          <p:cNvSpPr>
            <a:spLocks noGrp="1" noRot="1" noChangeAspect="1" noChangeArrowheads="1" noTextEdit="1"/>
          </p:cNvSpPr>
          <p:nvPr>
            <p:ph type="sldImg"/>
          </p:nvPr>
        </p:nvSpPr>
        <p:spPr>
          <a:xfrm>
            <a:off x="1181100" y="696913"/>
            <a:ext cx="4648200" cy="3486150"/>
          </a:xfrm>
          <a:ln/>
        </p:spPr>
      </p:sp>
      <p:sp>
        <p:nvSpPr>
          <p:cNvPr id="20483" name="Rectangle 3"/>
          <p:cNvSpPr>
            <a:spLocks noGrp="1" noChangeArrowheads="1"/>
          </p:cNvSpPr>
          <p:nvPr>
            <p:ph type="body" idx="1"/>
          </p:nvPr>
        </p:nvSpPr>
        <p:spPr>
          <a:noFill/>
          <a:ln/>
        </p:spPr>
        <p:txBody>
          <a:bodyPr lIns="93164" tIns="46583" rIns="93164" bIns="46583"/>
          <a:lstStyle/>
          <a:p>
            <a:pPr eaLnBrk="1" hangingPunct="1"/>
            <a:endParaRPr lang="en-US" baseline="0" dirty="0" smtClean="0"/>
          </a:p>
        </p:txBody>
      </p:sp>
    </p:spTree>
    <p:extLst>
      <p:ext uri="{BB962C8B-B14F-4D97-AF65-F5344CB8AC3E}">
        <p14:creationId xmlns:p14="http://schemas.microsoft.com/office/powerpoint/2010/main" val="1527944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415" indent="-349415">
              <a:buFont typeface="Arial" panose="020B0604020202020204" pitchFamily="34" charset="0"/>
              <a:buChar char="•"/>
            </a:pPr>
            <a:r>
              <a:rPr lang="en-US" dirty="0" smtClean="0"/>
              <a:t>Python is used to power wide range of software, including those where application performance matters</a:t>
            </a:r>
          </a:p>
          <a:p>
            <a:pPr marL="579123" lvl="1" indent="-349415">
              <a:buFont typeface="Arial" panose="020B0604020202020204" pitchFamily="34" charset="0"/>
              <a:buChar char="•"/>
            </a:pPr>
            <a:r>
              <a:rPr lang="en-US" dirty="0" smtClean="0"/>
              <a:t>For example web server code, complex automation scripts (even build systems), scientific calculations, etc.</a:t>
            </a:r>
          </a:p>
          <a:p>
            <a:pPr marL="349415" indent="-349415">
              <a:buFont typeface="Arial" panose="020B0604020202020204" pitchFamily="34" charset="0"/>
              <a:buChar char="•"/>
            </a:pPr>
            <a:r>
              <a:rPr lang="en-US" dirty="0" smtClean="0">
                <a:sym typeface="Wingdings" panose="05000000000000000000" pitchFamily="2" charset="2"/>
              </a:rPr>
              <a:t>Python allows you to really quickly write some code which may not scale well, but you won’t know it unless you give it enough workload to chew on</a:t>
            </a:r>
            <a:endParaRPr lang="en-US" dirty="0" smtClean="0"/>
          </a:p>
          <a:p>
            <a:pPr marL="349415" indent="-349415">
              <a:buFont typeface="Arial" panose="020B0604020202020204" pitchFamily="34" charset="0"/>
              <a:buChar char="•"/>
            </a:pPr>
            <a:r>
              <a:rPr lang="en-US" dirty="0" smtClean="0"/>
              <a:t>Sometimes you’re just not happy with the speed of your code</a:t>
            </a:r>
          </a:p>
          <a:p>
            <a:pPr marL="579123" lvl="1" indent="-349415">
              <a:buFont typeface="Arial" panose="020B0604020202020204" pitchFamily="34" charset="0"/>
              <a:buChar char="•"/>
            </a:pPr>
            <a:r>
              <a:rPr lang="en-US" dirty="0" smtClean="0"/>
              <a:t>Even worse, sometimes your customers are not happy with it </a:t>
            </a:r>
            <a:r>
              <a:rPr lang="en-US" dirty="0" smtClean="0">
                <a:sym typeface="Wingdings" panose="05000000000000000000" pitchFamily="2" charset="2"/>
              </a:rPr>
              <a:t></a:t>
            </a:r>
          </a:p>
          <a:p>
            <a:endParaRPr lang="en-US" dirty="0"/>
          </a:p>
        </p:txBody>
      </p:sp>
      <p:sp>
        <p:nvSpPr>
          <p:cNvPr id="4" name="Slide Number Placeholder 3"/>
          <p:cNvSpPr>
            <a:spLocks noGrp="1"/>
          </p:cNvSpPr>
          <p:nvPr>
            <p:ph type="sldNum" sz="quarter" idx="10"/>
          </p:nvPr>
        </p:nvSpPr>
        <p:spPr/>
        <p:txBody>
          <a:bodyPr/>
          <a:lstStyle/>
          <a:p>
            <a:fld id="{DE7308E4-E5B5-408C-9EA2-97EF70852DC4}" type="slidenum">
              <a:rPr lang="en-US" smtClean="0"/>
              <a:pPr/>
              <a:t>4</a:t>
            </a:fld>
            <a:endParaRPr lang="en-US" dirty="0"/>
          </a:p>
        </p:txBody>
      </p:sp>
    </p:spTree>
    <p:extLst>
      <p:ext uri="{BB962C8B-B14F-4D97-AF65-F5344CB8AC3E}">
        <p14:creationId xmlns:p14="http://schemas.microsoft.com/office/powerpoint/2010/main" val="387990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342900" indent="-342900">
              <a:buFont typeface="Arial" panose="020B0604020202020204" pitchFamily="34" charset="0"/>
              <a:buChar char="•"/>
            </a:pPr>
            <a:r>
              <a:rPr lang="en-US" dirty="0" smtClean="0"/>
              <a:t>“Easiest” way to find places to tune – “hard stare”</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Easiest in terms of you don’t need any tools except code editor</a:t>
            </a:r>
          </a:p>
          <a:p>
            <a:pPr marL="800100" lvl="1" indent="-342900">
              <a:buFont typeface="Arial" panose="020B0604020202020204" pitchFamily="34" charset="0"/>
              <a:buChar char="•"/>
            </a:pPr>
            <a:r>
              <a:rPr lang="en-US" dirty="0" smtClean="0"/>
              <a:t>Not the easiest one to execute, though</a:t>
            </a:r>
            <a:r>
              <a:rPr lang="en-US" baseline="0" dirty="0" smtClean="0"/>
              <a:t> – assumes you know how certain code constructs perform, which might not be the case</a:t>
            </a:r>
          </a:p>
          <a:p>
            <a:pPr marL="1257300" lvl="2" indent="-342900">
              <a:buFont typeface="Arial" panose="020B0604020202020204" pitchFamily="34" charset="0"/>
              <a:buChar char="•"/>
            </a:pPr>
            <a:r>
              <a:rPr lang="en-US" baseline="0" dirty="0" smtClean="0"/>
              <a:t>We’ll study one simple example further (a typical Python beginner mistake)</a:t>
            </a:r>
            <a:endParaRPr lang="en-US" dirty="0" smtClean="0"/>
          </a:p>
          <a:p>
            <a:pPr marL="800100" lvl="1" indent="-342900">
              <a:buFont typeface="Arial" panose="020B0604020202020204" pitchFamily="34" charset="0"/>
              <a:buChar char="•"/>
            </a:pPr>
            <a:r>
              <a:rPr lang="en-US" dirty="0" smtClean="0"/>
              <a:t>Obviously</a:t>
            </a:r>
            <a:r>
              <a:rPr lang="en-US" baseline="0" dirty="0" smtClean="0"/>
              <a:t> won’t work for even moderately large codebase – just too much information to grasp</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“Middle-way” solution – “profiling-by-logging”</a:t>
            </a:r>
          </a:p>
          <a:p>
            <a:pPr marL="800100" lvl="1" indent="-342900">
              <a:buFont typeface="Arial" panose="020B0604020202020204" pitchFamily="34" charset="0"/>
              <a:buChar char="•"/>
            </a:pPr>
            <a:r>
              <a:rPr lang="en-US" dirty="0" smtClean="0"/>
              <a:t>Done by making special</a:t>
            </a:r>
            <a:r>
              <a:rPr lang="en-US" baseline="0" dirty="0" smtClean="0"/>
              <a:t> version of source code augmented with timestamp logging</a:t>
            </a:r>
          </a:p>
          <a:p>
            <a:pPr marL="800100" lvl="1" indent="-342900">
              <a:buFont typeface="Arial" panose="020B0604020202020204" pitchFamily="34" charset="0"/>
              <a:buChar char="•"/>
            </a:pPr>
            <a:r>
              <a:rPr lang="en-US" baseline="0" dirty="0" smtClean="0"/>
              <a:t>Involves looking at the logs trying to find out which place is slow</a:t>
            </a:r>
            <a:endParaRPr lang="en-US" dirty="0" smtClean="0"/>
          </a:p>
          <a:p>
            <a:pPr marL="342900" indent="-342900">
              <a:buFont typeface="Arial" panose="020B0604020202020204" pitchFamily="34" charset="0"/>
              <a:buChar char="•"/>
            </a:pPr>
            <a:r>
              <a:rPr lang="en-US" dirty="0" smtClean="0"/>
              <a:t>Right way – measure you program behavior, which is called “profiling”</a:t>
            </a:r>
          </a:p>
          <a:p>
            <a:pPr marL="800100" lvl="1" indent="-342900">
              <a:buFont typeface="Arial" panose="020B0604020202020204" pitchFamily="34" charset="0"/>
              <a:buChar char="•"/>
            </a:pPr>
            <a:r>
              <a:rPr lang="en-US" dirty="0" smtClean="0"/>
              <a:t>Profiling is gathering some metrics on how your application works</a:t>
            </a:r>
            <a:r>
              <a:rPr lang="en-US" baseline="0" dirty="0" smtClean="0"/>
              <a:t> under certain workloads</a:t>
            </a:r>
          </a:p>
          <a:p>
            <a:pPr marL="1257300" lvl="2" indent="-342900">
              <a:buFont typeface="Arial" panose="020B0604020202020204" pitchFamily="34" charset="0"/>
              <a:buChar char="•"/>
            </a:pPr>
            <a:r>
              <a:rPr lang="en-US" baseline="0" dirty="0" smtClean="0"/>
              <a:t>In this talk we’d be focused on CPU hotspot profiling, i.e. searching for and tuning functions that consume a lot of CPU power</a:t>
            </a:r>
          </a:p>
          <a:p>
            <a:pPr marL="1257300" lvl="2" indent="-342900">
              <a:buFont typeface="Arial" panose="020B0604020202020204" pitchFamily="34" charset="0"/>
              <a:buChar char="•"/>
            </a:pPr>
            <a:r>
              <a:rPr lang="en-US" baseline="0" dirty="0" smtClean="0"/>
              <a:t>There’s possibility to profile things like waiting on a lock, memory consumption and so on.</a:t>
            </a:r>
          </a:p>
          <a:p>
            <a:pPr marL="1714500" lvl="3" indent="-342900">
              <a:buFont typeface="Arial" panose="020B0604020202020204" pitchFamily="34" charset="0"/>
              <a:buChar char="•"/>
            </a:pPr>
            <a:r>
              <a:rPr lang="en-US" baseline="0" dirty="0" smtClean="0"/>
              <a:t>For typical Python application CPU is usually the culprit, though, and even some memory consumption points could be identified by finding CPU hotspots (because allocating and freeing memory, especially in stuff like big Python sequence objects, takes significant amount of CPU usage).</a:t>
            </a:r>
            <a:endParaRPr lang="en-US" dirty="0" smtClean="0"/>
          </a:p>
          <a:p>
            <a:pPr marL="800100" lvl="1" indent="-342900">
              <a:buFont typeface="Arial" panose="020B0604020202020204" pitchFamily="34" charset="0"/>
              <a:buChar char="•"/>
            </a:pPr>
            <a:r>
              <a:rPr lang="en-US" dirty="0" smtClean="0"/>
              <a:t>One needs</a:t>
            </a:r>
            <a:r>
              <a:rPr lang="en-US" baseline="0" dirty="0" smtClean="0"/>
              <a:t> tools to profile an application, but the benefits of using them is usually worth the bother of getting hands on them</a:t>
            </a:r>
          </a:p>
          <a:p>
            <a:pPr marL="342900" lvl="0" indent="-342900">
              <a:buFont typeface="Arial" panose="020B0604020202020204" pitchFamily="34" charset="0"/>
              <a:buChar cha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E7308E4-E5B5-408C-9EA2-97EF70852DC4}" type="slidenum">
              <a:rPr lang="en-US" smtClean="0"/>
              <a:pPr/>
              <a:t>5</a:t>
            </a:fld>
            <a:endParaRPr lang="en-US" dirty="0"/>
          </a:p>
        </p:txBody>
      </p:sp>
    </p:spTree>
    <p:extLst>
      <p:ext uri="{BB962C8B-B14F-4D97-AF65-F5344CB8AC3E}">
        <p14:creationId xmlns:p14="http://schemas.microsoft.com/office/powerpoint/2010/main" val="534760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415" indent="-349415">
              <a:buFont typeface="Arial" panose="020B0604020202020204" pitchFamily="34" charset="0"/>
              <a:buChar char="•"/>
            </a:pPr>
            <a:r>
              <a:rPr lang="en-US" dirty="0" smtClean="0"/>
              <a:t>Event-based</a:t>
            </a:r>
          </a:p>
          <a:p>
            <a:pPr marL="815302" lvl="1" indent="-349415">
              <a:buFont typeface="Arial" panose="020B0604020202020204" pitchFamily="34" charset="0"/>
              <a:buChar char="•"/>
            </a:pPr>
            <a:r>
              <a:rPr lang="en-US" dirty="0" smtClean="0"/>
              <a:t>Collect data on certain events, like function entry/exit, class load/unload, etc.</a:t>
            </a:r>
          </a:p>
          <a:p>
            <a:pPr marL="1281189" lvl="2" indent="-349415">
              <a:buFont typeface="Arial" panose="020B0604020202020204" pitchFamily="34" charset="0"/>
              <a:buChar char="•"/>
            </a:pPr>
            <a:r>
              <a:rPr lang="en-US" dirty="0" smtClean="0"/>
              <a:t>Built-in Python </a:t>
            </a:r>
            <a:r>
              <a:rPr lang="en-US" dirty="0" err="1" smtClean="0"/>
              <a:t>cProfile</a:t>
            </a:r>
            <a:r>
              <a:rPr lang="en-US" dirty="0" smtClean="0"/>
              <a:t> profiler</a:t>
            </a:r>
            <a:r>
              <a:rPr lang="en-US" baseline="0" dirty="0" smtClean="0"/>
              <a:t> (and </a:t>
            </a:r>
            <a:r>
              <a:rPr lang="en-US" baseline="0" dirty="0" err="1" smtClean="0"/>
              <a:t>sys.setprofile</a:t>
            </a:r>
            <a:r>
              <a:rPr lang="en-US" baseline="0" dirty="0" smtClean="0"/>
              <a:t> / </a:t>
            </a:r>
            <a:r>
              <a:rPr lang="en-US" baseline="0" dirty="0" err="1" smtClean="0"/>
              <a:t>sys.settrace</a:t>
            </a:r>
            <a:r>
              <a:rPr lang="en-US" baseline="0" dirty="0" smtClean="0"/>
              <a:t> API) are examples of event-based collections</a:t>
            </a:r>
            <a:endParaRPr lang="en-US" dirty="0" smtClean="0"/>
          </a:p>
          <a:p>
            <a:pPr marL="349415" indent="-349415">
              <a:buFont typeface="Arial" panose="020B0604020202020204" pitchFamily="34" charset="0"/>
              <a:buChar char="•"/>
            </a:pPr>
            <a:r>
              <a:rPr lang="en-US" dirty="0" smtClean="0"/>
              <a:t>Instrumentation-based</a:t>
            </a:r>
          </a:p>
          <a:p>
            <a:pPr marL="815302" lvl="1" indent="-349415">
              <a:buFont typeface="Arial" panose="020B0604020202020204" pitchFamily="34" charset="0"/>
              <a:buChar char="•"/>
            </a:pPr>
            <a:r>
              <a:rPr lang="en-US" dirty="0" smtClean="0"/>
              <a:t>Modify target application to collect the data of itself</a:t>
            </a:r>
          </a:p>
          <a:p>
            <a:pPr marL="815302" lvl="1" indent="-349415">
              <a:buFont typeface="Arial" panose="020B0604020202020204" pitchFamily="34" charset="0"/>
              <a:buChar char="•"/>
            </a:pPr>
            <a:r>
              <a:rPr lang="en-US" dirty="0" smtClean="0"/>
              <a:t>Could be done manually</a:t>
            </a:r>
            <a:r>
              <a:rPr lang="en-US" baseline="0" dirty="0" smtClean="0"/>
              <a:t>, or can have support in compiler, etc.</a:t>
            </a:r>
          </a:p>
          <a:p>
            <a:pPr marL="815302" lvl="1" indent="-349415">
              <a:buFont typeface="Arial" panose="020B0604020202020204" pitchFamily="34" charset="0"/>
              <a:buChar char="•"/>
            </a:pPr>
            <a:r>
              <a:rPr lang="en-US" baseline="0" dirty="0" smtClean="0"/>
              <a:t>Could be done “on-the-fly”</a:t>
            </a:r>
            <a:endParaRPr lang="en-US" dirty="0" smtClean="0"/>
          </a:p>
          <a:p>
            <a:pPr marL="349415" indent="-349415">
              <a:buFont typeface="Arial" panose="020B0604020202020204" pitchFamily="34" charset="0"/>
              <a:buChar char="•"/>
            </a:pPr>
            <a:r>
              <a:rPr lang="en-US" dirty="0" smtClean="0"/>
              <a:t>Statistical</a:t>
            </a:r>
          </a:p>
          <a:p>
            <a:pPr marL="815302" lvl="1" indent="-349415">
              <a:buFont typeface="Arial" panose="020B0604020202020204" pitchFamily="34" charset="0"/>
              <a:buChar char="•"/>
            </a:pPr>
            <a:r>
              <a:rPr lang="en-US" dirty="0" smtClean="0"/>
              <a:t>Collect data on regular intervals</a:t>
            </a:r>
          </a:p>
          <a:p>
            <a:pPr marL="1281189" lvl="2" indent="-349415">
              <a:buFont typeface="Arial" panose="020B0604020202020204" pitchFamily="34" charset="0"/>
              <a:buChar char="•"/>
            </a:pPr>
            <a:r>
              <a:rPr lang="en-US" baseline="0" dirty="0" smtClean="0"/>
              <a:t>Functions which are most executed should be at the top of “samples by function” distribution</a:t>
            </a:r>
          </a:p>
          <a:p>
            <a:pPr marL="815302" lvl="1" indent="-349415">
              <a:buFont typeface="Arial" panose="020B0604020202020204" pitchFamily="34" charset="0"/>
              <a:buChar char="•"/>
            </a:pPr>
            <a:r>
              <a:rPr lang="en-US" dirty="0" smtClean="0"/>
              <a:t>Provide approximate results</a:t>
            </a:r>
          </a:p>
          <a:p>
            <a:pPr marL="815302" lvl="1" indent="-349415">
              <a:buFont typeface="Arial" panose="020B0604020202020204" pitchFamily="34" charset="0"/>
              <a:buChar char="•"/>
            </a:pPr>
            <a:r>
              <a:rPr lang="en-US" dirty="0" smtClean="0"/>
              <a:t>Much less intrusive (don’t affect target application too much)</a:t>
            </a:r>
          </a:p>
          <a:p>
            <a:pPr marL="815302" lvl="1" indent="-349415">
              <a:buFont typeface="Arial" panose="020B0604020202020204" pitchFamily="34" charset="0"/>
              <a:buChar char="•"/>
            </a:pPr>
            <a:r>
              <a:rPr lang="en-US" dirty="0" smtClean="0"/>
              <a:t>Not affected much by frequent</a:t>
            </a:r>
            <a:r>
              <a:rPr lang="en-US" baseline="0" dirty="0" smtClean="0"/>
              <a:t> calls to small functions</a:t>
            </a:r>
          </a:p>
          <a:p>
            <a:pPr marL="1281189" lvl="2" indent="-349415">
              <a:buFont typeface="Arial" panose="020B0604020202020204" pitchFamily="34" charset="0"/>
              <a:buChar char="•"/>
            </a:pPr>
            <a:r>
              <a:rPr lang="en-US" baseline="0" dirty="0" smtClean="0"/>
              <a:t>Profiling overhead dependency on the workload is much less</a:t>
            </a:r>
            <a:endParaRPr lang="en-US" dirty="0" smtClean="0"/>
          </a:p>
          <a:p>
            <a:pPr marL="815302" lvl="1" indent="-349415">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fld id="{DE7308E4-E5B5-408C-9EA2-97EF70852DC4}" type="slidenum">
              <a:rPr lang="en-US" smtClean="0"/>
              <a:pPr/>
              <a:t>6</a:t>
            </a:fld>
            <a:endParaRPr lang="en-US" dirty="0"/>
          </a:p>
        </p:txBody>
      </p:sp>
    </p:spTree>
    <p:extLst>
      <p:ext uri="{BB962C8B-B14F-4D97-AF65-F5344CB8AC3E}">
        <p14:creationId xmlns:p14="http://schemas.microsoft.com/office/powerpoint/2010/main" val="4078345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err="1" smtClean="0"/>
              <a:t>cProfile</a:t>
            </a:r>
            <a:r>
              <a:rPr lang="en-US" dirty="0" smtClean="0"/>
              <a:t> – single-threaded</a:t>
            </a:r>
            <a:r>
              <a:rPr lang="en-US" baseline="0" dirty="0" smtClean="0"/>
              <a:t> (profiles multithreaded, but cannot tell threads apart; no </a:t>
            </a:r>
            <a:r>
              <a:rPr lang="en-US" baseline="0" dirty="0" err="1" smtClean="0"/>
              <a:t>callstacks</a:t>
            </a:r>
            <a:r>
              <a:rPr lang="en-US" baseline="0" dirty="0" smtClean="0"/>
              <a:t>)</a:t>
            </a:r>
            <a:endParaRPr lang="en-US" dirty="0" smtClean="0"/>
          </a:p>
          <a:p>
            <a:pPr marL="174708" indent="-174708">
              <a:buFont typeface="Arial" panose="020B0604020202020204" pitchFamily="34" charset="0"/>
              <a:buChar char="•"/>
            </a:pPr>
            <a:r>
              <a:rPr lang="en-US" dirty="0" smtClean="0"/>
              <a:t>Python Tools: great starting point, have certain limitations; “single-threaded” (like </a:t>
            </a:r>
            <a:r>
              <a:rPr lang="en-US" dirty="0" err="1" smtClean="0"/>
              <a:t>cProfile</a:t>
            </a:r>
            <a:r>
              <a:rPr lang="en-US" dirty="0" smtClean="0"/>
              <a:t>), have</a:t>
            </a:r>
            <a:r>
              <a:rPr lang="en-US" baseline="0" dirty="0" smtClean="0"/>
              <a:t> </a:t>
            </a:r>
            <a:r>
              <a:rPr lang="en-US" baseline="0" dirty="0" err="1" smtClean="0"/>
              <a:t>callstacks</a:t>
            </a:r>
            <a:endParaRPr lang="en-US" dirty="0" smtClean="0"/>
          </a:p>
          <a:p>
            <a:pPr marL="640594" lvl="1" indent="-174708">
              <a:buFont typeface="Arial" panose="020B0604020202020204" pitchFamily="34" charset="0"/>
              <a:buChar char="•"/>
            </a:pPr>
            <a:r>
              <a:rPr lang="en-US" dirty="0" smtClean="0"/>
              <a:t>VS being 32-bit only,</a:t>
            </a:r>
            <a:r>
              <a:rPr lang="en-US" baseline="0" dirty="0" smtClean="0"/>
              <a:t> and data being collected in memory limits the workload</a:t>
            </a:r>
          </a:p>
          <a:p>
            <a:pPr marL="174708" indent="-174708">
              <a:buFont typeface="Arial" panose="020B0604020202020204" pitchFamily="34" charset="0"/>
              <a:buChar char="•"/>
            </a:pPr>
            <a:r>
              <a:rPr lang="en-US" baseline="0" dirty="0" err="1" smtClean="0"/>
              <a:t>PyCharm</a:t>
            </a:r>
            <a:r>
              <a:rPr lang="en-US" baseline="0" dirty="0" smtClean="0"/>
              <a:t>: provides quite nice GUI for </a:t>
            </a:r>
            <a:r>
              <a:rPr lang="en-US" baseline="0" dirty="0" err="1" smtClean="0"/>
              <a:t>cProfile</a:t>
            </a:r>
            <a:r>
              <a:rPr lang="en-US" baseline="0" dirty="0" smtClean="0"/>
              <a:t> and </a:t>
            </a:r>
            <a:r>
              <a:rPr lang="en-US" baseline="0" dirty="0" err="1" smtClean="0"/>
              <a:t>yappi</a:t>
            </a:r>
            <a:endParaRPr lang="en-US" baseline="0" dirty="0" smtClean="0"/>
          </a:p>
          <a:p>
            <a:pPr marL="640594" lvl="1" indent="-174708">
              <a:buFont typeface="Arial" panose="020B0604020202020204" pitchFamily="34" charset="0"/>
              <a:buChar char="•"/>
            </a:pPr>
            <a:r>
              <a:rPr lang="en-US" baseline="0" dirty="0" err="1" smtClean="0"/>
              <a:t>Yappi</a:t>
            </a:r>
            <a:r>
              <a:rPr lang="en-US" baseline="0" dirty="0" smtClean="0"/>
              <a:t> default use case includes modifying your source code; probably you could run it as a module (like </a:t>
            </a:r>
            <a:r>
              <a:rPr lang="en-US" baseline="0" dirty="0" err="1" smtClean="0"/>
              <a:t>cProfile</a:t>
            </a:r>
            <a:r>
              <a:rPr lang="en-US" baseline="0" dirty="0" smtClean="0"/>
              <a:t>); essentially is “</a:t>
            </a:r>
            <a:r>
              <a:rPr lang="en-US" baseline="0" dirty="0" err="1" smtClean="0"/>
              <a:t>cProfile</a:t>
            </a:r>
            <a:r>
              <a:rPr lang="en-US" baseline="0" dirty="0" smtClean="0"/>
              <a:t> made thread-aware”</a:t>
            </a:r>
          </a:p>
          <a:p>
            <a:pPr marL="183394" lvl="0" indent="-174708">
              <a:buFont typeface="Arial" panose="020B0604020202020204" pitchFamily="34" charset="0"/>
              <a:buChar char="•"/>
            </a:pPr>
            <a:r>
              <a:rPr lang="en-US" baseline="0" dirty="0" err="1" smtClean="0"/>
              <a:t>Statprof</a:t>
            </a:r>
            <a:r>
              <a:rPr lang="en-US" baseline="0" dirty="0" smtClean="0"/>
              <a:t>: statistical, line-level; Unix-only; mostly single-threaded; text-only viewer, runnable from Python script or console; not developed (last update: 2012); need code modification</a:t>
            </a:r>
            <a:endParaRPr lang="ru-RU" dirty="0"/>
          </a:p>
        </p:txBody>
      </p:sp>
      <p:sp>
        <p:nvSpPr>
          <p:cNvPr id="4" name="Slide Number Placeholder 3"/>
          <p:cNvSpPr>
            <a:spLocks noGrp="1"/>
          </p:cNvSpPr>
          <p:nvPr>
            <p:ph type="sldNum" sz="quarter" idx="10"/>
          </p:nvPr>
        </p:nvSpPr>
        <p:spPr/>
        <p:txBody>
          <a:bodyPr/>
          <a:lstStyle/>
          <a:p>
            <a:fld id="{DE7308E4-E5B5-408C-9EA2-97EF70852DC4}" type="slidenum">
              <a:rPr lang="en-US" smtClean="0"/>
              <a:pPr/>
              <a:t>7</a:t>
            </a:fld>
            <a:endParaRPr lang="en-US" dirty="0"/>
          </a:p>
        </p:txBody>
      </p:sp>
    </p:spTree>
    <p:extLst>
      <p:ext uri="{BB962C8B-B14F-4D97-AF65-F5344CB8AC3E}">
        <p14:creationId xmlns:p14="http://schemas.microsoft.com/office/powerpoint/2010/main" val="1023484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7308E4-E5B5-408C-9EA2-97EF70852DC4}" type="slidenum">
              <a:rPr lang="en-US" smtClean="0"/>
              <a:pPr/>
              <a:t>8</a:t>
            </a:fld>
            <a:endParaRPr lang="en-US" dirty="0"/>
          </a:p>
        </p:txBody>
      </p:sp>
    </p:spTree>
    <p:extLst>
      <p:ext uri="{BB962C8B-B14F-4D97-AF65-F5344CB8AC3E}">
        <p14:creationId xmlns:p14="http://schemas.microsoft.com/office/powerpoint/2010/main" val="183192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Time shown is the length of each function measured</a:t>
            </a:r>
            <a:r>
              <a:rPr lang="en-US" baseline="0" dirty="0" smtClean="0"/>
              <a:t> by the code itself (example of “logging measuring”).</a:t>
            </a:r>
          </a:p>
          <a:p>
            <a:r>
              <a:rPr lang="en-US" baseline="0" dirty="0" smtClean="0"/>
              <a:t>This gives almost zero overhead, so it’s a baseline for comparing tools’ overhead.</a:t>
            </a:r>
          </a:p>
        </p:txBody>
      </p:sp>
      <p:sp>
        <p:nvSpPr>
          <p:cNvPr id="4" name="Slide Number Placeholder 3"/>
          <p:cNvSpPr>
            <a:spLocks noGrp="1"/>
          </p:cNvSpPr>
          <p:nvPr>
            <p:ph type="sldNum" sz="quarter" idx="10"/>
          </p:nvPr>
        </p:nvSpPr>
        <p:spPr/>
        <p:txBody>
          <a:bodyPr/>
          <a:lstStyle/>
          <a:p>
            <a:fld id="{DE7308E4-E5B5-408C-9EA2-97EF70852DC4}" type="slidenum">
              <a:rPr lang="en-US" smtClean="0"/>
              <a:pPr/>
              <a:t>9</a:t>
            </a:fld>
            <a:endParaRPr lang="en-US" dirty="0"/>
          </a:p>
        </p:txBody>
      </p:sp>
    </p:spTree>
    <p:extLst>
      <p:ext uri="{BB962C8B-B14F-4D97-AF65-F5344CB8AC3E}">
        <p14:creationId xmlns:p14="http://schemas.microsoft.com/office/powerpoint/2010/main" val="41409015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5613" y="2961596"/>
            <a:ext cx="8212886" cy="1470025"/>
          </a:xfrm>
        </p:spPr>
        <p:txBody>
          <a:bodyPr lIns="0" rIns="0" anchor="b" anchorCtr="0">
            <a:noAutofit/>
          </a:bodyPr>
          <a:lstStyle>
            <a:lvl1pPr>
              <a:defRPr sz="3600" baseline="0">
                <a:solidFill>
                  <a:schemeClr val="bg1"/>
                </a:solidFill>
                <a:latin typeface="+mj-lt"/>
                <a:cs typeface="Intel Clear Light" panose="020B0404020203020204" pitchFamily="34" charset="0"/>
              </a:defRPr>
            </a:lvl1pPr>
          </a:lstStyle>
          <a:p>
            <a:r>
              <a:rPr lang="en-US" dirty="0" err="1" smtClean="0"/>
              <a:t>36pt</a:t>
            </a:r>
            <a:r>
              <a:rPr lang="en-US" dirty="0" smtClean="0"/>
              <a:t> Intel Clear Light Presentation Title</a:t>
            </a:r>
            <a:br>
              <a:rPr lang="en-US" dirty="0" smtClean="0"/>
            </a:br>
            <a:r>
              <a:rPr lang="en-US" dirty="0" smtClean="0"/>
              <a:t>Title of Presentation Line Two</a:t>
            </a:r>
            <a:endParaRPr lang="en-US" dirty="0"/>
          </a:p>
        </p:txBody>
      </p:sp>
      <p:sp>
        <p:nvSpPr>
          <p:cNvPr id="3" name="Subtitle 2"/>
          <p:cNvSpPr>
            <a:spLocks noGrp="1"/>
          </p:cNvSpPr>
          <p:nvPr>
            <p:ph type="subTitle" idx="1" hasCustomPrompt="1"/>
          </p:nvPr>
        </p:nvSpPr>
        <p:spPr>
          <a:xfrm>
            <a:off x="455613" y="4651630"/>
            <a:ext cx="6330212" cy="1233813"/>
          </a:xfrm>
        </p:spPr>
        <p:txBody>
          <a:bodyPr lIns="0" rIns="0">
            <a:noAutofit/>
          </a:bodyPr>
          <a:lstStyle>
            <a:lvl1pPr marL="0" indent="0" algn="l">
              <a:buNone/>
              <a:defRPr sz="1600" b="1" baseline="0">
                <a:solidFill>
                  <a:schemeClr val="bg1"/>
                </a:solidFill>
                <a:latin typeface="+mn-lt"/>
                <a:cs typeface="Intel Clear" panose="020B0604020203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smtClean="0"/>
              <a:t>16pt</a:t>
            </a:r>
            <a:r>
              <a:rPr lang="en-US" dirty="0" smtClean="0"/>
              <a:t> Intel Clear Bolded Subhead, Date, Etc.</a:t>
            </a:r>
            <a:endParaRPr lang="en-US" dirty="0"/>
          </a:p>
        </p:txBody>
      </p:sp>
      <p:pic>
        <p:nvPicPr>
          <p:cNvPr id="1027" name="Picture 3" descr="W:\Clients\Intel\PRODUCTION\2012_13_Production\ASSETS_LOGOS_2012-13\Assets_Complete_2012-13\ PEEL AWAY\Intel_Peels\Intel_Peels_RGB\Peel_rgb_png\peel_rt_btm_drkBlue_rgb_21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4891" y="5394579"/>
            <a:ext cx="1892808" cy="146342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sf\Home\Desktop\IntelLookInsideCLEAR_WHT.pn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36572" y="2023454"/>
            <a:ext cx="2049636" cy="5760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userDrawn="1"/>
        </p:nvPicPr>
        <p:blipFill rotWithShape="1">
          <a:blip r:embed="rId4">
            <a:extLst>
              <a:ext uri="{28A0092B-C50C-407E-A947-70E740481C1C}">
                <a14:useLocalDpi xmlns:a14="http://schemas.microsoft.com/office/drawing/2010/main" val="0"/>
              </a:ext>
            </a:extLst>
          </a:blip>
          <a:srcRect t="15102" b="14277"/>
          <a:stretch/>
        </p:blipFill>
        <p:spPr>
          <a:xfrm>
            <a:off x="12865" y="1434210"/>
            <a:ext cx="9144000" cy="5423791"/>
          </a:xfrm>
          <a:prstGeom prst="rect">
            <a:avLst/>
          </a:prstGeom>
        </p:spPr>
      </p:pic>
    </p:spTree>
    <p:extLst>
      <p:ext uri="{BB962C8B-B14F-4D97-AF65-F5344CB8AC3E}">
        <p14:creationId xmlns:p14="http://schemas.microsoft.com/office/powerpoint/2010/main" val="6297175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613" y="442278"/>
            <a:ext cx="8228012" cy="988746"/>
          </a:xfrm>
        </p:spPr>
        <p:txBody>
          <a:bodyPr/>
          <a:lstStyle/>
          <a:p>
            <a:r>
              <a:rPr lang="en-US" dirty="0" err="1" smtClean="0"/>
              <a:t>36pt</a:t>
            </a:r>
            <a:r>
              <a:rPr lang="en-US" dirty="0" smtClean="0"/>
              <a:t> Intel Clear Light Headline</a:t>
            </a:r>
            <a:endParaRPr lang="en-US" dirty="0"/>
          </a:p>
        </p:txBody>
      </p:sp>
      <p:sp>
        <p:nvSpPr>
          <p:cNvPr id="3" name="Date Placeholder 2"/>
          <p:cNvSpPr>
            <a:spLocks noGrp="1"/>
          </p:cNvSpPr>
          <p:nvPr>
            <p:ph type="dt" sz="half" idx="10"/>
          </p:nvPr>
        </p:nvSpPr>
        <p:spPr>
          <a:xfrm>
            <a:off x="457200" y="6362366"/>
            <a:ext cx="2133600" cy="365125"/>
          </a:xfrm>
        </p:spPr>
        <p:txBody>
          <a:bodyPr/>
          <a:lstStyle/>
          <a:p>
            <a:endParaRPr lang="en-US" dirty="0"/>
          </a:p>
        </p:txBody>
      </p:sp>
      <p:sp>
        <p:nvSpPr>
          <p:cNvPr id="5" name="Slide Number Placeholder 4"/>
          <p:cNvSpPr>
            <a:spLocks noGrp="1"/>
          </p:cNvSpPr>
          <p:nvPr>
            <p:ph type="sldNum" sz="quarter" idx="12"/>
          </p:nvPr>
        </p:nvSpPr>
        <p:spPr/>
        <p:txBody>
          <a:bodyPr/>
          <a:lstStyle/>
          <a:p>
            <a:fld id="{BE14C4D4-BD7C-4AD4-AA4D-39C45732BFFE}" type="slidenum">
              <a:rPr lang="en-US" smtClean="0"/>
              <a:pPr/>
              <a:t>‹#›</a:t>
            </a:fld>
            <a:endParaRPr lang="en-US" dirty="0"/>
          </a:p>
        </p:txBody>
      </p:sp>
    </p:spTree>
    <p:extLst>
      <p:ext uri="{BB962C8B-B14F-4D97-AF65-F5344CB8AC3E}">
        <p14:creationId xmlns:p14="http://schemas.microsoft.com/office/powerpoint/2010/main" val="41371696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4" name="Slide Number Placeholder 3"/>
          <p:cNvSpPr>
            <a:spLocks noGrp="1"/>
          </p:cNvSpPr>
          <p:nvPr>
            <p:ph type="sldNum" sz="quarter" idx="12"/>
          </p:nvPr>
        </p:nvSpPr>
        <p:spPr/>
        <p:txBody>
          <a:bodyPr/>
          <a:lstStyle/>
          <a:p>
            <a:fld id="{EE2556C5-CE8C-6547-B838-EA80C61A4AF7}" type="slidenum">
              <a:rPr lang="en-US" smtClean="0"/>
              <a:pPr/>
              <a:t>‹#›</a:t>
            </a:fld>
            <a:endParaRPr lang="en-US" dirty="0"/>
          </a:p>
        </p:txBody>
      </p:sp>
    </p:spTree>
    <p:extLst>
      <p:ext uri="{BB962C8B-B14F-4D97-AF65-F5344CB8AC3E}">
        <p14:creationId xmlns:p14="http://schemas.microsoft.com/office/powerpoint/2010/main" val="3328961672"/>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ack Cover">
    <p:bg>
      <p:bgPr>
        <a:solidFill>
          <a:schemeClr val="accent1"/>
        </a:solidFill>
        <a:effectLst/>
      </p:bgPr>
    </p:bg>
    <p:spTree>
      <p:nvGrpSpPr>
        <p:cNvPr id="1" name=""/>
        <p:cNvGrpSpPr/>
        <p:nvPr/>
      </p:nvGrpSpPr>
      <p:grpSpPr>
        <a:xfrm>
          <a:off x="0" y="0"/>
          <a:ext cx="0" cy="0"/>
          <a:chOff x="0" y="0"/>
          <a:chExt cx="0" cy="0"/>
        </a:xfrm>
      </p:grpSpPr>
      <p:pic>
        <p:nvPicPr>
          <p:cNvPr id="5" name="Picture 2" descr="\\.psf\Home\Desktop\Intel.png"/>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3331366" y="2606672"/>
            <a:ext cx="2497257"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363680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5613" y="2961596"/>
            <a:ext cx="8212886" cy="1470025"/>
          </a:xfrm>
        </p:spPr>
        <p:txBody>
          <a:bodyPr lIns="0" rIns="0" anchor="b" anchorCtr="0">
            <a:noAutofit/>
          </a:bodyPr>
          <a:lstStyle>
            <a:lvl1pPr>
              <a:defRPr sz="3600" baseline="0">
                <a:solidFill>
                  <a:schemeClr val="bg1"/>
                </a:solidFill>
                <a:latin typeface="+mj-lt"/>
                <a:cs typeface="Intel Clear Light" panose="020B0404020203020204" pitchFamily="34" charset="0"/>
              </a:defRPr>
            </a:lvl1pPr>
          </a:lstStyle>
          <a:p>
            <a:r>
              <a:rPr lang="en-US" dirty="0" err="1" smtClean="0"/>
              <a:t>36pt</a:t>
            </a:r>
            <a:r>
              <a:rPr lang="en-US" dirty="0" smtClean="0"/>
              <a:t> Intel Clear Light Presentation Title</a:t>
            </a:r>
            <a:br>
              <a:rPr lang="en-US" dirty="0" smtClean="0"/>
            </a:br>
            <a:r>
              <a:rPr lang="en-US" dirty="0" smtClean="0"/>
              <a:t>Title of Presentation Line Two</a:t>
            </a:r>
            <a:endParaRPr lang="en-US" dirty="0"/>
          </a:p>
        </p:txBody>
      </p:sp>
      <p:sp>
        <p:nvSpPr>
          <p:cNvPr id="3" name="Subtitle 2"/>
          <p:cNvSpPr>
            <a:spLocks noGrp="1"/>
          </p:cNvSpPr>
          <p:nvPr>
            <p:ph type="subTitle" idx="1" hasCustomPrompt="1"/>
          </p:nvPr>
        </p:nvSpPr>
        <p:spPr>
          <a:xfrm>
            <a:off x="455613" y="4651630"/>
            <a:ext cx="6330212" cy="1233813"/>
          </a:xfrm>
        </p:spPr>
        <p:txBody>
          <a:bodyPr lIns="0" rIns="0">
            <a:noAutofit/>
          </a:bodyPr>
          <a:lstStyle>
            <a:lvl1pPr marL="0" indent="0" algn="l">
              <a:buNone/>
              <a:defRPr sz="1600" b="1" baseline="0">
                <a:solidFill>
                  <a:schemeClr val="bg1"/>
                </a:solidFill>
                <a:latin typeface="+mn-lt"/>
                <a:cs typeface="Intel Clear" panose="020B0604020203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smtClean="0"/>
              <a:t>16pt</a:t>
            </a:r>
            <a:r>
              <a:rPr lang="en-US" dirty="0" smtClean="0"/>
              <a:t> Intel Clear Bolded Subhead, Date, Etc.</a:t>
            </a:r>
            <a:endParaRPr lang="en-US" dirty="0"/>
          </a:p>
        </p:txBody>
      </p:sp>
      <p:pic>
        <p:nvPicPr>
          <p:cNvPr id="1027" name="Picture 3" descr="W:\Clients\Intel\PRODUCTION\2012_13_Production\ASSETS_LOGOS_2012-13\Assets_Complete_2012-13\ PEEL AWAY\Intel_Peels\Intel_Peels_RGB\Peel_rgb_png\peel_rt_btm_drkBlue_rgb_216.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54891" y="5394579"/>
            <a:ext cx="1892808" cy="146342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sf\Home\Desktop\IntelLookInsideCLEAR_WHT.png"/>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436572" y="2023454"/>
            <a:ext cx="2049636" cy="576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59075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5613" y="3140900"/>
            <a:ext cx="8212886" cy="1470025"/>
          </a:xfrm>
        </p:spPr>
        <p:txBody>
          <a:bodyPr lIns="0" rIns="0" anchor="b" anchorCtr="0">
            <a:noAutofit/>
          </a:bodyPr>
          <a:lstStyle>
            <a:lvl1pPr>
              <a:defRPr sz="3600" baseline="0">
                <a:solidFill>
                  <a:schemeClr val="bg1"/>
                </a:solidFill>
                <a:latin typeface="+mj-lt"/>
                <a:cs typeface="Intel Clear Light" panose="020B0404020203020204" pitchFamily="34" charset="0"/>
              </a:defRPr>
            </a:lvl1pPr>
          </a:lstStyle>
          <a:p>
            <a:r>
              <a:rPr lang="en-US" dirty="0" err="1" smtClean="0"/>
              <a:t>36pt</a:t>
            </a:r>
            <a:r>
              <a:rPr lang="en-US" dirty="0" smtClean="0"/>
              <a:t> Intel Clear Light Presentation Title</a:t>
            </a:r>
            <a:br>
              <a:rPr lang="en-US" dirty="0" smtClean="0"/>
            </a:br>
            <a:r>
              <a:rPr lang="en-US" dirty="0" smtClean="0"/>
              <a:t>Title of Presentation Line Two</a:t>
            </a:r>
            <a:endParaRPr lang="en-US" dirty="0"/>
          </a:p>
        </p:txBody>
      </p:sp>
      <p:sp>
        <p:nvSpPr>
          <p:cNvPr id="3" name="Subtitle 2"/>
          <p:cNvSpPr>
            <a:spLocks noGrp="1"/>
          </p:cNvSpPr>
          <p:nvPr>
            <p:ph type="subTitle" idx="1" hasCustomPrompt="1"/>
          </p:nvPr>
        </p:nvSpPr>
        <p:spPr>
          <a:xfrm>
            <a:off x="455613" y="4830934"/>
            <a:ext cx="6330212" cy="1233813"/>
          </a:xfrm>
        </p:spPr>
        <p:txBody>
          <a:bodyPr lIns="0" rIns="0">
            <a:noAutofit/>
          </a:bodyPr>
          <a:lstStyle>
            <a:lvl1pPr marL="0" indent="0" algn="l">
              <a:buNone/>
              <a:defRPr sz="1600" b="1" baseline="0">
                <a:solidFill>
                  <a:srgbClr val="FFDA00"/>
                </a:solidFill>
                <a:latin typeface="+mn-lt"/>
                <a:cs typeface="Intel Clear" panose="020B0604020203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smtClean="0"/>
              <a:t>16pt</a:t>
            </a:r>
            <a:r>
              <a:rPr lang="en-US" dirty="0" smtClean="0"/>
              <a:t> Intel Clear Bolded Subhead, Date, Etc.</a:t>
            </a:r>
            <a:endParaRPr lang="en-US" dirty="0"/>
          </a:p>
        </p:txBody>
      </p:sp>
      <p:sp>
        <p:nvSpPr>
          <p:cNvPr id="5" name="Freeform 4"/>
          <p:cNvSpPr/>
          <p:nvPr/>
        </p:nvSpPr>
        <p:spPr>
          <a:xfrm>
            <a:off x="-10368" y="0"/>
            <a:ext cx="9158557" cy="911412"/>
          </a:xfrm>
          <a:custGeom>
            <a:avLst/>
            <a:gdLst>
              <a:gd name="connsiteX0" fmla="*/ 7471 w 9158942"/>
              <a:gd name="connsiteY0" fmla="*/ 0 h 911412"/>
              <a:gd name="connsiteX1" fmla="*/ 0 w 9158942"/>
              <a:gd name="connsiteY1" fmla="*/ 903941 h 911412"/>
              <a:gd name="connsiteX2" fmla="*/ 5393765 w 9158942"/>
              <a:gd name="connsiteY2" fmla="*/ 911412 h 911412"/>
              <a:gd name="connsiteX3" fmla="*/ 5909236 w 9158942"/>
              <a:gd name="connsiteY3" fmla="*/ 597647 h 911412"/>
              <a:gd name="connsiteX4" fmla="*/ 9151471 w 9158942"/>
              <a:gd name="connsiteY4" fmla="*/ 605118 h 911412"/>
              <a:gd name="connsiteX5" fmla="*/ 9158942 w 9158942"/>
              <a:gd name="connsiteY5" fmla="*/ 0 h 911412"/>
              <a:gd name="connsiteX6" fmla="*/ 7471 w 9158942"/>
              <a:gd name="connsiteY6" fmla="*/ 0 h 911412"/>
              <a:gd name="connsiteX0" fmla="*/ 7471 w 9158942"/>
              <a:gd name="connsiteY0" fmla="*/ 0 h 911412"/>
              <a:gd name="connsiteX1" fmla="*/ 0 w 9158942"/>
              <a:gd name="connsiteY1" fmla="*/ 903941 h 911412"/>
              <a:gd name="connsiteX2" fmla="*/ 5393765 w 9158942"/>
              <a:gd name="connsiteY2" fmla="*/ 911412 h 911412"/>
              <a:gd name="connsiteX3" fmla="*/ 5909236 w 9158942"/>
              <a:gd name="connsiteY3" fmla="*/ 597647 h 911412"/>
              <a:gd name="connsiteX4" fmla="*/ 9151471 w 9158942"/>
              <a:gd name="connsiteY4" fmla="*/ 591991 h 911412"/>
              <a:gd name="connsiteX5" fmla="*/ 9158942 w 9158942"/>
              <a:gd name="connsiteY5" fmla="*/ 0 h 911412"/>
              <a:gd name="connsiteX6" fmla="*/ 7471 w 9158942"/>
              <a:gd name="connsiteY6" fmla="*/ 0 h 911412"/>
              <a:gd name="connsiteX0" fmla="*/ 7471 w 9158942"/>
              <a:gd name="connsiteY0" fmla="*/ 0 h 911412"/>
              <a:gd name="connsiteX1" fmla="*/ 0 w 9158942"/>
              <a:gd name="connsiteY1" fmla="*/ 903941 h 911412"/>
              <a:gd name="connsiteX2" fmla="*/ 5393765 w 9158942"/>
              <a:gd name="connsiteY2" fmla="*/ 911412 h 911412"/>
              <a:gd name="connsiteX3" fmla="*/ 5909236 w 9158942"/>
              <a:gd name="connsiteY3" fmla="*/ 597647 h 911412"/>
              <a:gd name="connsiteX4" fmla="*/ 9148189 w 9158942"/>
              <a:gd name="connsiteY4" fmla="*/ 601837 h 911412"/>
              <a:gd name="connsiteX5" fmla="*/ 9158942 w 9158942"/>
              <a:gd name="connsiteY5" fmla="*/ 0 h 911412"/>
              <a:gd name="connsiteX6" fmla="*/ 7471 w 9158942"/>
              <a:gd name="connsiteY6" fmla="*/ 0 h 911412"/>
              <a:gd name="connsiteX0" fmla="*/ 7471 w 9148711"/>
              <a:gd name="connsiteY0" fmla="*/ 0 h 911412"/>
              <a:gd name="connsiteX1" fmla="*/ 0 w 9148711"/>
              <a:gd name="connsiteY1" fmla="*/ 903941 h 911412"/>
              <a:gd name="connsiteX2" fmla="*/ 5393765 w 9148711"/>
              <a:gd name="connsiteY2" fmla="*/ 911412 h 911412"/>
              <a:gd name="connsiteX3" fmla="*/ 5909236 w 9148711"/>
              <a:gd name="connsiteY3" fmla="*/ 597647 h 911412"/>
              <a:gd name="connsiteX4" fmla="*/ 9148189 w 9148711"/>
              <a:gd name="connsiteY4" fmla="*/ 601837 h 911412"/>
              <a:gd name="connsiteX5" fmla="*/ 9145816 w 9148711"/>
              <a:gd name="connsiteY5" fmla="*/ 0 h 911412"/>
              <a:gd name="connsiteX6" fmla="*/ 7471 w 9148711"/>
              <a:gd name="connsiteY6" fmla="*/ 0 h 911412"/>
              <a:gd name="connsiteX0" fmla="*/ 7471 w 9155661"/>
              <a:gd name="connsiteY0" fmla="*/ 0 h 911412"/>
              <a:gd name="connsiteX1" fmla="*/ 0 w 9155661"/>
              <a:gd name="connsiteY1" fmla="*/ 903941 h 911412"/>
              <a:gd name="connsiteX2" fmla="*/ 5393765 w 9155661"/>
              <a:gd name="connsiteY2" fmla="*/ 911412 h 911412"/>
              <a:gd name="connsiteX3" fmla="*/ 5909236 w 9155661"/>
              <a:gd name="connsiteY3" fmla="*/ 597647 h 911412"/>
              <a:gd name="connsiteX4" fmla="*/ 9148189 w 9155661"/>
              <a:gd name="connsiteY4" fmla="*/ 601837 h 911412"/>
              <a:gd name="connsiteX5" fmla="*/ 9155661 w 9155661"/>
              <a:gd name="connsiteY5" fmla="*/ 0 h 911412"/>
              <a:gd name="connsiteX6" fmla="*/ 7471 w 9155661"/>
              <a:gd name="connsiteY6" fmla="*/ 0 h 911412"/>
              <a:gd name="connsiteX0" fmla="*/ 7471 w 9158556"/>
              <a:gd name="connsiteY0" fmla="*/ 0 h 911412"/>
              <a:gd name="connsiteX1" fmla="*/ 0 w 9158556"/>
              <a:gd name="connsiteY1" fmla="*/ 903941 h 911412"/>
              <a:gd name="connsiteX2" fmla="*/ 5393765 w 9158556"/>
              <a:gd name="connsiteY2" fmla="*/ 911412 h 911412"/>
              <a:gd name="connsiteX3" fmla="*/ 5909236 w 9158556"/>
              <a:gd name="connsiteY3" fmla="*/ 597647 h 911412"/>
              <a:gd name="connsiteX4" fmla="*/ 9158034 w 9158556"/>
              <a:gd name="connsiteY4" fmla="*/ 598555 h 911412"/>
              <a:gd name="connsiteX5" fmla="*/ 9155661 w 9158556"/>
              <a:gd name="connsiteY5" fmla="*/ 0 h 911412"/>
              <a:gd name="connsiteX6" fmla="*/ 7471 w 9158556"/>
              <a:gd name="connsiteY6" fmla="*/ 0 h 911412"/>
              <a:gd name="connsiteX0" fmla="*/ 7471 w 9155661"/>
              <a:gd name="connsiteY0" fmla="*/ 0 h 911412"/>
              <a:gd name="connsiteX1" fmla="*/ 0 w 9155661"/>
              <a:gd name="connsiteY1" fmla="*/ 903941 h 911412"/>
              <a:gd name="connsiteX2" fmla="*/ 5393765 w 9155661"/>
              <a:gd name="connsiteY2" fmla="*/ 911412 h 911412"/>
              <a:gd name="connsiteX3" fmla="*/ 5909236 w 9155661"/>
              <a:gd name="connsiteY3" fmla="*/ 597647 h 911412"/>
              <a:gd name="connsiteX4" fmla="*/ 9151470 w 9155661"/>
              <a:gd name="connsiteY4" fmla="*/ 595274 h 911412"/>
              <a:gd name="connsiteX5" fmla="*/ 9155661 w 9155661"/>
              <a:gd name="connsiteY5" fmla="*/ 0 h 911412"/>
              <a:gd name="connsiteX6" fmla="*/ 7471 w 9155661"/>
              <a:gd name="connsiteY6" fmla="*/ 0 h 911412"/>
              <a:gd name="connsiteX0" fmla="*/ 522 w 9158557"/>
              <a:gd name="connsiteY0" fmla="*/ 0 h 911412"/>
              <a:gd name="connsiteX1" fmla="*/ 2896 w 9158557"/>
              <a:gd name="connsiteY1" fmla="*/ 903941 h 911412"/>
              <a:gd name="connsiteX2" fmla="*/ 5396661 w 9158557"/>
              <a:gd name="connsiteY2" fmla="*/ 911412 h 911412"/>
              <a:gd name="connsiteX3" fmla="*/ 5912132 w 9158557"/>
              <a:gd name="connsiteY3" fmla="*/ 597647 h 911412"/>
              <a:gd name="connsiteX4" fmla="*/ 9154366 w 9158557"/>
              <a:gd name="connsiteY4" fmla="*/ 595274 h 911412"/>
              <a:gd name="connsiteX5" fmla="*/ 9158557 w 9158557"/>
              <a:gd name="connsiteY5" fmla="*/ 0 h 911412"/>
              <a:gd name="connsiteX6" fmla="*/ 522 w 9158557"/>
              <a:gd name="connsiteY6" fmla="*/ 0 h 911412"/>
              <a:gd name="connsiteX0" fmla="*/ 522 w 9158557"/>
              <a:gd name="connsiteY0" fmla="*/ 0 h 917068"/>
              <a:gd name="connsiteX1" fmla="*/ 2896 w 9158557"/>
              <a:gd name="connsiteY1" fmla="*/ 917068 h 917068"/>
              <a:gd name="connsiteX2" fmla="*/ 5396661 w 9158557"/>
              <a:gd name="connsiteY2" fmla="*/ 911412 h 917068"/>
              <a:gd name="connsiteX3" fmla="*/ 5912132 w 9158557"/>
              <a:gd name="connsiteY3" fmla="*/ 597647 h 917068"/>
              <a:gd name="connsiteX4" fmla="*/ 9154366 w 9158557"/>
              <a:gd name="connsiteY4" fmla="*/ 595274 h 917068"/>
              <a:gd name="connsiteX5" fmla="*/ 9158557 w 9158557"/>
              <a:gd name="connsiteY5" fmla="*/ 0 h 917068"/>
              <a:gd name="connsiteX6" fmla="*/ 522 w 9158557"/>
              <a:gd name="connsiteY6" fmla="*/ 0 h 917068"/>
              <a:gd name="connsiteX0" fmla="*/ 522 w 9158557"/>
              <a:gd name="connsiteY0" fmla="*/ 0 h 911412"/>
              <a:gd name="connsiteX1" fmla="*/ 2896 w 9158557"/>
              <a:gd name="connsiteY1" fmla="*/ 910555 h 911412"/>
              <a:gd name="connsiteX2" fmla="*/ 5396661 w 9158557"/>
              <a:gd name="connsiteY2" fmla="*/ 911412 h 911412"/>
              <a:gd name="connsiteX3" fmla="*/ 5912132 w 9158557"/>
              <a:gd name="connsiteY3" fmla="*/ 597647 h 911412"/>
              <a:gd name="connsiteX4" fmla="*/ 9154366 w 9158557"/>
              <a:gd name="connsiteY4" fmla="*/ 595274 h 911412"/>
              <a:gd name="connsiteX5" fmla="*/ 9158557 w 9158557"/>
              <a:gd name="connsiteY5" fmla="*/ 0 h 911412"/>
              <a:gd name="connsiteX6" fmla="*/ 522 w 9158557"/>
              <a:gd name="connsiteY6" fmla="*/ 0 h 911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58557" h="911412">
                <a:moveTo>
                  <a:pt x="522" y="0"/>
                </a:moveTo>
                <a:cubicBezTo>
                  <a:pt x="-1968" y="301314"/>
                  <a:pt x="5386" y="609241"/>
                  <a:pt x="2896" y="910555"/>
                </a:cubicBezTo>
                <a:lnTo>
                  <a:pt x="5396661" y="911412"/>
                </a:lnTo>
                <a:lnTo>
                  <a:pt x="5912132" y="597647"/>
                </a:lnTo>
                <a:lnTo>
                  <a:pt x="9154366" y="595274"/>
                </a:lnTo>
                <a:cubicBezTo>
                  <a:pt x="9156856" y="393568"/>
                  <a:pt x="9156067" y="201706"/>
                  <a:pt x="9158557" y="0"/>
                </a:cubicBezTo>
                <a:lnTo>
                  <a:pt x="522"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2" descr="\\.psf\Home\Desktop\Intel.png"/>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445773" y="1813263"/>
            <a:ext cx="1220881" cy="804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781328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Large Bullet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5614" y="1601789"/>
            <a:ext cx="8228012" cy="4570411"/>
          </a:xfrm>
        </p:spPr>
        <p:txBody>
          <a:bodyPr/>
          <a:lstStyle>
            <a:lvl1pPr marL="0" marR="0" indent="0" algn="l" defTabSz="457200" rtl="0" eaLnBrk="1" fontAlgn="auto" latinLnBrk="0" hangingPunct="1">
              <a:lnSpc>
                <a:spcPct val="100000"/>
              </a:lnSpc>
              <a:spcBef>
                <a:spcPts val="1200"/>
              </a:spcBef>
              <a:spcAft>
                <a:spcPts val="0"/>
              </a:spcAft>
              <a:buClrTx/>
              <a:buSzTx/>
              <a:buFont typeface="Wingdings" panose="05000000000000000000" pitchFamily="2" charset="2"/>
              <a:buNone/>
              <a:tabLst/>
              <a:defRPr/>
            </a:lvl1pPr>
            <a:lvl2pPr>
              <a:defRPr sz="2200"/>
            </a:lvl2pPr>
            <a:lvl3pPr>
              <a:defRPr sz="2200"/>
            </a:lvl3pPr>
            <a:lvl4pPr>
              <a:defRPr/>
            </a:lvl4pPr>
            <a:lvl5pPr>
              <a:defRPr/>
            </a:lvl5pPr>
          </a:lstStyle>
          <a:p>
            <a:pPr marL="0" marR="0" lvl="0" indent="0" algn="l" defTabSz="457200" rtl="0" eaLnBrk="1" fontAlgn="auto" latinLnBrk="0" hangingPunct="1">
              <a:lnSpc>
                <a:spcPct val="100000"/>
              </a:lnSpc>
              <a:spcBef>
                <a:spcPts val="1200"/>
              </a:spcBef>
              <a:spcAft>
                <a:spcPts val="0"/>
              </a:spcAft>
              <a:buClrTx/>
              <a:buSzTx/>
              <a:buFont typeface="Wingdings" panose="05000000000000000000" pitchFamily="2" charset="2"/>
              <a:buNone/>
              <a:tabLst/>
              <a:defRPr/>
            </a:pPr>
            <a:r>
              <a:rPr lang="en-US" dirty="0" err="1" smtClean="0"/>
              <a:t>22pt</a:t>
            </a:r>
            <a:r>
              <a:rPr lang="en-US" dirty="0" smtClean="0"/>
              <a:t> Intel Clear body text</a:t>
            </a:r>
          </a:p>
          <a:p>
            <a:pPr lvl="1"/>
            <a:r>
              <a:rPr lang="en-US" dirty="0" err="1" smtClean="0"/>
              <a:t>22pt</a:t>
            </a:r>
            <a:r>
              <a:rPr lang="en-US" dirty="0" smtClean="0"/>
              <a:t> Intel Clear large bullet one</a:t>
            </a:r>
          </a:p>
          <a:p>
            <a:pPr lvl="2"/>
            <a:r>
              <a:rPr lang="en-US" dirty="0" err="1" smtClean="0"/>
              <a:t>22pt</a:t>
            </a:r>
            <a:r>
              <a:rPr lang="en-US" dirty="0" smtClean="0"/>
              <a:t> Intel Clear sub-bullet</a:t>
            </a:r>
          </a:p>
          <a:p>
            <a:pPr lvl="3"/>
            <a:r>
              <a:rPr lang="en-US" dirty="0" err="1" smtClean="0"/>
              <a:t>16pt</a:t>
            </a:r>
            <a:r>
              <a:rPr lang="en-US" dirty="0" smtClean="0"/>
              <a:t> Intel Clear fourth level</a:t>
            </a:r>
          </a:p>
          <a:p>
            <a:pPr lvl="4"/>
            <a:r>
              <a:rPr lang="en-US" dirty="0" err="1" smtClean="0"/>
              <a:t>14pt</a:t>
            </a:r>
            <a:r>
              <a:rPr lang="en-US" dirty="0" smtClean="0"/>
              <a:t> Intel Clear 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BE14C4D4-BD7C-4AD4-AA4D-39C45732BFFE}" type="slidenum">
              <a:rPr lang="en-US" smtClean="0"/>
              <a:pPr/>
              <a:t>‹#›</a:t>
            </a:fld>
            <a:endParaRPr lang="en-US" dirty="0"/>
          </a:p>
        </p:txBody>
      </p:sp>
      <p:sp>
        <p:nvSpPr>
          <p:cNvPr id="7" name="Title 6"/>
          <p:cNvSpPr>
            <a:spLocks noGrp="1"/>
          </p:cNvSpPr>
          <p:nvPr>
            <p:ph type="title" hasCustomPrompt="1"/>
          </p:nvPr>
        </p:nvSpPr>
        <p:spPr/>
        <p:txBody>
          <a:bodyPr/>
          <a:lstStyle>
            <a:lvl1pPr>
              <a:defRPr/>
            </a:lvl1pPr>
          </a:lstStyle>
          <a:p>
            <a:r>
              <a:rPr lang="en-US" dirty="0" err="1" smtClean="0"/>
              <a:t>36pt</a:t>
            </a:r>
            <a:r>
              <a:rPr lang="en-US" dirty="0" smtClean="0"/>
              <a:t> Intel Clear Light Headline</a:t>
            </a:r>
            <a:endParaRPr lang="en-US" dirty="0"/>
          </a:p>
        </p:txBody>
      </p:sp>
      <p:sp>
        <p:nvSpPr>
          <p:cNvPr id="5" name="Footer Placeholder 4"/>
          <p:cNvSpPr>
            <a:spLocks noGrp="1"/>
          </p:cNvSpPr>
          <p:nvPr>
            <p:ph type="ftr" sz="quarter" idx="11"/>
          </p:nvPr>
        </p:nvSpPr>
        <p:spPr/>
        <p:txBody>
          <a:bodyPr/>
          <a:lstStyle/>
          <a:p>
            <a:r>
              <a:rPr lang="en-US" dirty="0" smtClean="0"/>
              <a:t>Intel Confidential</a:t>
            </a:r>
            <a:endParaRPr lang="en-US" dirty="0"/>
          </a:p>
        </p:txBody>
      </p:sp>
    </p:spTree>
    <p:extLst>
      <p:ext uri="{BB962C8B-B14F-4D97-AF65-F5344CB8AC3E}">
        <p14:creationId xmlns:p14="http://schemas.microsoft.com/office/powerpoint/2010/main" val="135851182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5614" y="1601789"/>
            <a:ext cx="8228012" cy="4570411"/>
          </a:xfrm>
        </p:spPr>
        <p:txBody>
          <a:bodyPr/>
          <a:lstStyle>
            <a:lvl1pPr marL="0" marR="0" indent="0" algn="l" defTabSz="457200" rtl="0" eaLnBrk="1" fontAlgn="auto" latinLnBrk="0" hangingPunct="1">
              <a:lnSpc>
                <a:spcPct val="100000"/>
              </a:lnSpc>
              <a:spcBef>
                <a:spcPts val="1200"/>
              </a:spcBef>
              <a:spcAft>
                <a:spcPts val="0"/>
              </a:spcAft>
              <a:buClrTx/>
              <a:buSzTx/>
              <a:buFont typeface="Wingdings" panose="05000000000000000000" pitchFamily="2" charset="2"/>
              <a:buNone/>
              <a:tabLst/>
              <a:defRPr/>
            </a:lvl1pPr>
            <a:lvl2pPr>
              <a:defRPr lang="en-US" sz="1800" kern="1200" baseline="0" dirty="0" err="1" smtClean="0">
                <a:solidFill>
                  <a:schemeClr val="tx2"/>
                </a:solidFill>
                <a:latin typeface="+mn-lt"/>
                <a:ea typeface="+mn-ea"/>
                <a:cs typeface="Intel Clear" panose="020B0604020203020204" pitchFamily="34" charset="0"/>
              </a:defRPr>
            </a:lvl2pPr>
            <a:lvl3pPr marL="571500" indent="-228600">
              <a:defRPr lang="en-US" sz="1800" kern="1200" dirty="0" smtClean="0">
                <a:solidFill>
                  <a:schemeClr val="tx2"/>
                </a:solidFill>
                <a:latin typeface="+mn-lt"/>
                <a:ea typeface="+mn-ea"/>
                <a:cs typeface="Intel Clear" panose="020B0604020203020204" pitchFamily="34" charset="0"/>
              </a:defRPr>
            </a:lvl3pPr>
            <a:lvl4pPr>
              <a:defRPr/>
            </a:lvl4pPr>
            <a:lvl5pPr>
              <a:defRPr/>
            </a:lvl5pPr>
          </a:lstStyle>
          <a:p>
            <a:pPr marL="0" marR="0" lvl="0" indent="0" algn="l" defTabSz="457200" rtl="0" eaLnBrk="1" fontAlgn="auto" latinLnBrk="0" hangingPunct="1">
              <a:lnSpc>
                <a:spcPct val="100000"/>
              </a:lnSpc>
              <a:spcBef>
                <a:spcPts val="1200"/>
              </a:spcBef>
              <a:spcAft>
                <a:spcPts val="0"/>
              </a:spcAft>
              <a:buClrTx/>
              <a:buSzTx/>
              <a:buFont typeface="Wingdings" panose="05000000000000000000" pitchFamily="2" charset="2"/>
              <a:buNone/>
              <a:tabLst/>
              <a:defRPr/>
            </a:pPr>
            <a:r>
              <a:rPr lang="en-US" dirty="0" err="1" smtClean="0"/>
              <a:t>22pt</a:t>
            </a:r>
            <a:r>
              <a:rPr lang="en-US" dirty="0" smtClean="0"/>
              <a:t> Intel Clear body text</a:t>
            </a:r>
          </a:p>
          <a:p>
            <a:pPr lvl="1"/>
            <a:r>
              <a:rPr lang="en-US" dirty="0" err="1" smtClean="0"/>
              <a:t>18pt</a:t>
            </a:r>
            <a:r>
              <a:rPr lang="en-US" dirty="0" smtClean="0"/>
              <a:t> Intel Clear bullet one</a:t>
            </a:r>
          </a:p>
          <a:p>
            <a:pPr marL="571500" lvl="2" indent="-228600" algn="l" defTabSz="457200" rtl="0" eaLnBrk="1" latinLnBrk="0" hangingPunct="1">
              <a:spcBef>
                <a:spcPts val="800"/>
              </a:spcBef>
              <a:buFont typeface="Wingdings" charset="2"/>
              <a:buChar char="§"/>
            </a:pPr>
            <a:r>
              <a:rPr lang="en-US" dirty="0" err="1" smtClean="0"/>
              <a:t>18pt</a:t>
            </a:r>
            <a:r>
              <a:rPr lang="en-US" dirty="0" smtClean="0"/>
              <a:t> Intel Clear sub-bullet</a:t>
            </a:r>
          </a:p>
          <a:p>
            <a:pPr lvl="3"/>
            <a:r>
              <a:rPr lang="en-US" dirty="0" err="1" smtClean="0"/>
              <a:t>16pt</a:t>
            </a:r>
            <a:r>
              <a:rPr lang="en-US" dirty="0" smtClean="0"/>
              <a:t> Intel Clear fourth level</a:t>
            </a:r>
          </a:p>
          <a:p>
            <a:pPr lvl="4"/>
            <a:r>
              <a:rPr lang="en-US" dirty="0" err="1" smtClean="0"/>
              <a:t>14pt</a:t>
            </a:r>
            <a:r>
              <a:rPr lang="en-US" dirty="0" smtClean="0"/>
              <a:t> Intel Clear 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EE2556C5-CE8C-6547-B838-EA80C61A4AF7}" type="slidenum">
              <a:rPr lang="en-US" smtClean="0"/>
              <a:pPr/>
              <a:t>‹#›</a:t>
            </a:fld>
            <a:endParaRPr lang="en-US" dirty="0"/>
          </a:p>
        </p:txBody>
      </p:sp>
      <p:sp>
        <p:nvSpPr>
          <p:cNvPr id="7" name="Title 6"/>
          <p:cNvSpPr>
            <a:spLocks noGrp="1"/>
          </p:cNvSpPr>
          <p:nvPr>
            <p:ph type="title" hasCustomPrompt="1"/>
          </p:nvPr>
        </p:nvSpPr>
        <p:spPr/>
        <p:txBody>
          <a:bodyPr/>
          <a:lstStyle>
            <a:lvl1pPr>
              <a:defRPr/>
            </a:lvl1pPr>
          </a:lstStyle>
          <a:p>
            <a:r>
              <a:rPr lang="en-US" dirty="0" err="1" smtClean="0"/>
              <a:t>36pt</a:t>
            </a:r>
            <a:r>
              <a:rPr lang="en-US" dirty="0" smtClean="0"/>
              <a:t> Intel Clear Light Headline</a:t>
            </a:r>
            <a:endParaRPr lang="en-US" dirty="0"/>
          </a:p>
        </p:txBody>
      </p:sp>
      <p:sp>
        <p:nvSpPr>
          <p:cNvPr id="8" name="Rectangle 7"/>
          <p:cNvSpPr/>
          <p:nvPr userDrawn="1"/>
        </p:nvSpPr>
        <p:spPr>
          <a:xfrm>
            <a:off x="8610600" y="104001"/>
            <a:ext cx="389850" cy="276999"/>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14C4D4-BD7C-4AD4-AA4D-39C45732BFFE}" type="slidenum">
              <a:rPr kumimoji="0" lang="en-US" sz="1200" b="0" i="0" u="none" strike="noStrike" kern="1200" cap="none" spc="0" normalizeH="0" baseline="0" noProof="0" smtClean="0">
                <a:ln>
                  <a:noFill/>
                </a:ln>
                <a:solidFill>
                  <a:srgbClr val="FFFFFF"/>
                </a:solidFill>
                <a:effectLst/>
                <a:uLnTx/>
                <a:uFillTx/>
                <a:latin typeface="Neo Sans Inte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FFFFF"/>
              </a:solidFill>
              <a:effectLst/>
              <a:uLnTx/>
              <a:uFillTx/>
              <a:latin typeface="Neo Sans Intel" pitchFamily="34" charset="0"/>
              <a:ea typeface="+mn-ea"/>
              <a:cs typeface="+mn-cs"/>
            </a:endParaRPr>
          </a:p>
        </p:txBody>
      </p:sp>
    </p:spTree>
    <p:extLst>
      <p:ext uri="{BB962C8B-B14F-4D97-AF65-F5344CB8AC3E}">
        <p14:creationId xmlns:p14="http://schemas.microsoft.com/office/powerpoint/2010/main" val="349404590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613" y="442278"/>
            <a:ext cx="8228012" cy="1143000"/>
          </a:xfrm>
        </p:spPr>
        <p:txBody>
          <a:bodyPr/>
          <a:lstStyle/>
          <a:p>
            <a:r>
              <a:rPr lang="en-US" dirty="0" err="1" smtClean="0"/>
              <a:t>36pt</a:t>
            </a:r>
            <a:r>
              <a:rPr lang="en-US" dirty="0" smtClean="0"/>
              <a:t> Intel Clear Light Headline</a:t>
            </a:r>
            <a:endParaRPr lang="en-US" dirty="0"/>
          </a:p>
        </p:txBody>
      </p:sp>
      <p:sp>
        <p:nvSpPr>
          <p:cNvPr id="5" name="Date Placeholder 4"/>
          <p:cNvSpPr>
            <a:spLocks noGrp="1"/>
          </p:cNvSpPr>
          <p:nvPr>
            <p:ph type="dt" sz="half" idx="10"/>
          </p:nvPr>
        </p:nvSpPr>
        <p:spPr/>
        <p:txBody>
          <a:bodyPr/>
          <a:lstStyle/>
          <a:p>
            <a:endParaRPr lang="en-US" dirty="0"/>
          </a:p>
        </p:txBody>
      </p:sp>
      <p:sp>
        <p:nvSpPr>
          <p:cNvPr id="7" name="Slide Number Placeholder 6"/>
          <p:cNvSpPr>
            <a:spLocks noGrp="1"/>
          </p:cNvSpPr>
          <p:nvPr>
            <p:ph type="sldNum" sz="quarter" idx="12"/>
          </p:nvPr>
        </p:nvSpPr>
        <p:spPr/>
        <p:txBody>
          <a:bodyPr/>
          <a:lstStyle/>
          <a:p>
            <a:fld id="{BE14C4D4-BD7C-4AD4-AA4D-39C45732BFFE}" type="slidenum">
              <a:rPr lang="en-US" smtClean="0"/>
              <a:pPr/>
              <a:t>‹#›</a:t>
            </a:fld>
            <a:endParaRPr lang="en-US" dirty="0"/>
          </a:p>
        </p:txBody>
      </p:sp>
      <p:sp>
        <p:nvSpPr>
          <p:cNvPr id="15" name="Content Placeholder 2"/>
          <p:cNvSpPr>
            <a:spLocks noGrp="1"/>
          </p:cNvSpPr>
          <p:nvPr>
            <p:ph sz="half" idx="1" hasCustomPrompt="1"/>
          </p:nvPr>
        </p:nvSpPr>
        <p:spPr>
          <a:xfrm>
            <a:off x="457200" y="1601788"/>
            <a:ext cx="4005264" cy="4570412"/>
          </a:xfrm>
        </p:spPr>
        <p:txBody>
          <a:bodyPr vert="horz" lIns="0" tIns="0" rIns="0" bIns="0" rtlCol="0">
            <a:noAutofit/>
          </a:bodyPr>
          <a:lstStyle>
            <a:lvl1pPr>
              <a:defRPr lang="en-US" dirty="0" smtClean="0"/>
            </a:lvl1pPr>
            <a:lvl2pPr>
              <a:defRPr lang="en-US" dirty="0" smtClean="0"/>
            </a:lvl2pPr>
            <a:lvl3pPr>
              <a:defRPr lang="en-US" sz="1600" dirty="0" smtClean="0"/>
            </a:lvl3pPr>
            <a:lvl4pPr>
              <a:defRPr lang="en-US" sz="1400" dirty="0" smtClean="0"/>
            </a:lvl4pPr>
            <a:lvl5pPr>
              <a:defRPr lang="en-US" dirty="0"/>
            </a:lvl5pPr>
          </a:lstStyle>
          <a:p>
            <a:pPr marR="0" lvl="0" fontAlgn="auto">
              <a:lnSpc>
                <a:spcPct val="100000"/>
              </a:lnSpc>
              <a:buClrTx/>
              <a:buSzTx/>
              <a:tabLst/>
            </a:pPr>
            <a:r>
              <a:rPr lang="en-US" dirty="0" err="1" smtClean="0"/>
              <a:t>22pt</a:t>
            </a:r>
            <a:r>
              <a:rPr lang="en-US" dirty="0" smtClean="0"/>
              <a:t> Intel Clear body text</a:t>
            </a:r>
          </a:p>
          <a:p>
            <a:pPr marR="0" lvl="1" fontAlgn="auto">
              <a:lnSpc>
                <a:spcPct val="100000"/>
              </a:lnSpc>
              <a:spcAft>
                <a:spcPts val="0"/>
              </a:spcAft>
              <a:buClrTx/>
              <a:buSzTx/>
              <a:tabLst/>
            </a:pPr>
            <a:r>
              <a:rPr lang="en-US" dirty="0" err="1" smtClean="0"/>
              <a:t>18pt</a:t>
            </a:r>
            <a:r>
              <a:rPr lang="en-US" dirty="0" smtClean="0"/>
              <a:t> Intel Clear bullet one</a:t>
            </a:r>
          </a:p>
          <a:p>
            <a:pPr lvl="2"/>
            <a:r>
              <a:rPr lang="en-US" dirty="0" err="1" smtClean="0"/>
              <a:t>16pt</a:t>
            </a:r>
            <a:r>
              <a:rPr lang="en-US" dirty="0" smtClean="0"/>
              <a:t> Intel Clear third level</a:t>
            </a:r>
          </a:p>
          <a:p>
            <a:pPr lvl="3"/>
            <a:r>
              <a:rPr lang="en-US" dirty="0" err="1" smtClean="0"/>
              <a:t>14pt</a:t>
            </a:r>
            <a:r>
              <a:rPr lang="en-US" dirty="0" smtClean="0"/>
              <a:t> Intel Clear fourth level</a:t>
            </a:r>
          </a:p>
          <a:p>
            <a:pPr lvl="4"/>
            <a:r>
              <a:rPr lang="en-US" dirty="0" err="1" smtClean="0"/>
              <a:t>14pt</a:t>
            </a:r>
            <a:r>
              <a:rPr lang="en-US" dirty="0" smtClean="0"/>
              <a:t> Intel Clear fifth level</a:t>
            </a:r>
            <a:endParaRPr lang="en-US" dirty="0"/>
          </a:p>
        </p:txBody>
      </p:sp>
      <p:sp>
        <p:nvSpPr>
          <p:cNvPr id="16" name="Content Placeholder 2"/>
          <p:cNvSpPr>
            <a:spLocks noGrp="1"/>
          </p:cNvSpPr>
          <p:nvPr>
            <p:ph sz="half" idx="13" hasCustomPrompt="1"/>
          </p:nvPr>
        </p:nvSpPr>
        <p:spPr>
          <a:xfrm>
            <a:off x="4678363" y="1601788"/>
            <a:ext cx="4005264" cy="4570412"/>
          </a:xfrm>
        </p:spPr>
        <p:txBody>
          <a:bodyPr vert="horz" lIns="0" tIns="0" rIns="0" bIns="0" rtlCol="0">
            <a:noAutofit/>
          </a:bodyPr>
          <a:lstStyle>
            <a:lvl1pPr>
              <a:defRPr lang="en-US" dirty="0" smtClean="0"/>
            </a:lvl1pPr>
            <a:lvl2pPr>
              <a:defRPr lang="en-US" dirty="0" smtClean="0"/>
            </a:lvl2pPr>
            <a:lvl3pPr>
              <a:defRPr lang="en-US" sz="1600" dirty="0" smtClean="0"/>
            </a:lvl3pPr>
            <a:lvl4pPr>
              <a:defRPr lang="en-US" sz="1400" dirty="0" smtClean="0"/>
            </a:lvl4pPr>
            <a:lvl5pPr>
              <a:defRPr lang="en-US" dirty="0"/>
            </a:lvl5pPr>
          </a:lstStyle>
          <a:p>
            <a:pPr marR="0" lvl="0" fontAlgn="auto">
              <a:lnSpc>
                <a:spcPct val="100000"/>
              </a:lnSpc>
              <a:buClrTx/>
              <a:buSzTx/>
              <a:tabLst/>
            </a:pPr>
            <a:r>
              <a:rPr lang="en-US" dirty="0" err="1" smtClean="0"/>
              <a:t>22pt</a:t>
            </a:r>
            <a:r>
              <a:rPr lang="en-US" dirty="0" smtClean="0"/>
              <a:t> Intel Clear body text</a:t>
            </a:r>
          </a:p>
          <a:p>
            <a:pPr marR="0" lvl="1" fontAlgn="auto">
              <a:lnSpc>
                <a:spcPct val="100000"/>
              </a:lnSpc>
              <a:spcAft>
                <a:spcPts val="0"/>
              </a:spcAft>
              <a:buClrTx/>
              <a:buSzTx/>
              <a:tabLst/>
            </a:pPr>
            <a:r>
              <a:rPr lang="en-US" dirty="0" err="1" smtClean="0"/>
              <a:t>18pt</a:t>
            </a:r>
            <a:r>
              <a:rPr lang="en-US" dirty="0" smtClean="0"/>
              <a:t> Intel Clear bullet one</a:t>
            </a:r>
          </a:p>
          <a:p>
            <a:pPr lvl="2"/>
            <a:r>
              <a:rPr lang="en-US" dirty="0" err="1" smtClean="0"/>
              <a:t>16pt</a:t>
            </a:r>
            <a:r>
              <a:rPr lang="en-US" dirty="0" smtClean="0"/>
              <a:t> Intel Clear third level</a:t>
            </a:r>
          </a:p>
          <a:p>
            <a:pPr lvl="3"/>
            <a:r>
              <a:rPr lang="en-US" dirty="0" err="1" smtClean="0"/>
              <a:t>14pt</a:t>
            </a:r>
            <a:r>
              <a:rPr lang="en-US" dirty="0" smtClean="0"/>
              <a:t> Intel Clear fourth level</a:t>
            </a:r>
          </a:p>
          <a:p>
            <a:pPr lvl="4"/>
            <a:r>
              <a:rPr lang="en-US" dirty="0" err="1" smtClean="0"/>
              <a:t>14pt</a:t>
            </a:r>
            <a:r>
              <a:rPr lang="en-US" dirty="0" smtClean="0"/>
              <a:t> Intel Clear fifth level</a:t>
            </a:r>
            <a:endParaRPr lang="en-US" dirty="0"/>
          </a:p>
        </p:txBody>
      </p:sp>
    </p:spTree>
    <p:extLst>
      <p:ext uri="{BB962C8B-B14F-4D97-AF65-F5344CB8AC3E}">
        <p14:creationId xmlns:p14="http://schemas.microsoft.com/office/powerpoint/2010/main" val="406206368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Quote and Attribu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613" y="442278"/>
            <a:ext cx="8228012" cy="1143000"/>
          </a:xfrm>
        </p:spPr>
        <p:txBody>
          <a:bodyPr/>
          <a:lstStyle>
            <a:lvl1pPr marL="0" marR="0" indent="0" algn="l" defTabSz="457200" rtl="0" eaLnBrk="1" fontAlgn="auto" latinLnBrk="0" hangingPunct="1">
              <a:lnSpc>
                <a:spcPct val="100000"/>
              </a:lnSpc>
              <a:spcBef>
                <a:spcPct val="0"/>
              </a:spcBef>
              <a:spcAft>
                <a:spcPts val="0"/>
              </a:spcAft>
              <a:buClrTx/>
              <a:buSzTx/>
              <a:buFontTx/>
              <a:buNone/>
              <a:tabLst/>
              <a:defRPr lang="en-US" sz="3600" b="0" i="0" u="none" strike="noStrike" baseline="0" smtClean="0"/>
            </a:lvl1pPr>
          </a:lstStyle>
          <a:p>
            <a:r>
              <a:rPr lang="en-US" dirty="0" err="1" smtClean="0"/>
              <a:t>36pt</a:t>
            </a:r>
            <a:r>
              <a:rPr lang="en-US" dirty="0" smtClean="0"/>
              <a:t> Intel Clear Light Headline</a:t>
            </a:r>
            <a:endParaRPr lang="en-US" dirty="0"/>
          </a:p>
        </p:txBody>
      </p:sp>
      <p:sp>
        <p:nvSpPr>
          <p:cNvPr id="3" name="Content Placeholder 2"/>
          <p:cNvSpPr>
            <a:spLocks noGrp="1"/>
          </p:cNvSpPr>
          <p:nvPr>
            <p:ph idx="1" hasCustomPrompt="1"/>
          </p:nvPr>
        </p:nvSpPr>
        <p:spPr>
          <a:xfrm>
            <a:off x="455612" y="1601789"/>
            <a:ext cx="8228013" cy="4570411"/>
          </a:xfrm>
        </p:spPr>
        <p:txBody>
          <a:bodyPr anchor="ctr" anchorCtr="0"/>
          <a:lstStyle>
            <a:lvl1pPr marL="204788" indent="-204788">
              <a:defRPr sz="4800" baseline="0">
                <a:solidFill>
                  <a:schemeClr val="accent2"/>
                </a:solidFill>
                <a:latin typeface="+mj-lt"/>
                <a:cs typeface="Intel Clear Light" panose="020B0404020203020204" pitchFamily="34" charset="0"/>
              </a:defRPr>
            </a:lvl1pPr>
            <a:lvl2pPr marL="417513" indent="-225425">
              <a:buFont typeface="Lucida Grande"/>
              <a:buChar char="−"/>
              <a:defRPr sz="1600" baseline="0">
                <a:latin typeface="+mn-lt"/>
                <a:cs typeface="Intel Clear" panose="020B0604020203020204" pitchFamily="34" charset="0"/>
              </a:defRPr>
            </a:lvl2pPr>
            <a:lvl3pPr marL="685800" indent="-228600">
              <a:defRPr sz="1200">
                <a:latin typeface="+mn-lt"/>
              </a:defRPr>
            </a:lvl3pPr>
            <a:lvl4pPr>
              <a:defRPr sz="1100">
                <a:latin typeface="+mn-lt"/>
              </a:defRPr>
            </a:lvl4pPr>
            <a:lvl5pPr>
              <a:defRPr sz="1050">
                <a:latin typeface="+mn-lt"/>
              </a:defRPr>
            </a:lvl5pPr>
          </a:lstStyle>
          <a:p>
            <a:pPr lvl="0"/>
            <a:r>
              <a:rPr lang="en-US" dirty="0" smtClean="0"/>
              <a:t>“</a:t>
            </a:r>
            <a:r>
              <a:rPr lang="en-US" dirty="0" err="1" smtClean="0"/>
              <a:t>48pt</a:t>
            </a:r>
            <a:r>
              <a:rPr lang="en-US" dirty="0" smtClean="0"/>
              <a:t> Intel Clear Light Text”</a:t>
            </a:r>
          </a:p>
          <a:p>
            <a:pPr lvl="1"/>
            <a:r>
              <a:rPr lang="en-US" dirty="0" err="1" smtClean="0"/>
              <a:t>16pt</a:t>
            </a:r>
            <a:r>
              <a:rPr lang="en-US" dirty="0" smtClean="0"/>
              <a:t> Attribution</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BE14C4D4-BD7C-4AD4-AA4D-39C45732BFFE}" type="slidenum">
              <a:rPr lang="en-US" smtClean="0"/>
              <a:pPr/>
              <a:t>‹#›</a:t>
            </a:fld>
            <a:endParaRPr lang="en-US" dirty="0"/>
          </a:p>
        </p:txBody>
      </p:sp>
    </p:spTree>
    <p:extLst>
      <p:ext uri="{BB962C8B-B14F-4D97-AF65-F5344CB8AC3E}">
        <p14:creationId xmlns:p14="http://schemas.microsoft.com/office/powerpoint/2010/main" val="119294656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White Section Brea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613" y="2159448"/>
            <a:ext cx="7772400" cy="1362075"/>
          </a:xfrm>
        </p:spPr>
        <p:txBody>
          <a:bodyPr anchor="b" anchorCtr="0">
            <a:noAutofit/>
          </a:bodyPr>
          <a:lstStyle>
            <a:lvl1pPr algn="l">
              <a:defRPr sz="3600" b="0" cap="none">
                <a:solidFill>
                  <a:schemeClr val="accent1"/>
                </a:solidFill>
                <a:latin typeface="+mj-lt"/>
                <a:cs typeface="Intel Clear Light" panose="020B0404020203020204" pitchFamily="34" charset="0"/>
              </a:defRPr>
            </a:lvl1pPr>
          </a:lstStyle>
          <a:p>
            <a:r>
              <a:rPr lang="en-US" dirty="0" err="1" smtClean="0"/>
              <a:t>36pt</a:t>
            </a:r>
            <a:r>
              <a:rPr lang="en-US" dirty="0" smtClean="0"/>
              <a:t> Intel Clear Light Text</a:t>
            </a:r>
            <a:endParaRPr lang="en-US" dirty="0"/>
          </a:p>
        </p:txBody>
      </p:sp>
      <p:sp>
        <p:nvSpPr>
          <p:cNvPr id="3" name="Text Placeholder 2"/>
          <p:cNvSpPr>
            <a:spLocks noGrp="1"/>
          </p:cNvSpPr>
          <p:nvPr>
            <p:ph type="body" idx="1" hasCustomPrompt="1"/>
          </p:nvPr>
        </p:nvSpPr>
        <p:spPr>
          <a:xfrm>
            <a:off x="455613" y="3670233"/>
            <a:ext cx="7772400" cy="1500187"/>
          </a:xfrm>
        </p:spPr>
        <p:txBody>
          <a:bodyPr anchor="t" anchorCtr="0">
            <a:noAutofit/>
          </a:bodyPr>
          <a:lstStyle>
            <a:lvl1pPr marL="0" indent="0">
              <a:buNone/>
              <a:defRPr sz="1600" b="1" baseline="0">
                <a:solidFill>
                  <a:schemeClr val="accent2"/>
                </a:solidFill>
                <a:latin typeface="+mn-lt"/>
                <a:cs typeface="Intel Clear" panose="020B0604020203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err="1" smtClean="0"/>
              <a:t>16pt</a:t>
            </a:r>
            <a:r>
              <a:rPr lang="en-US" dirty="0" smtClean="0"/>
              <a:t> Intel Clear Bolded Subhead</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BE14C4D4-BD7C-4AD4-AA4D-39C45732BFFE}" type="slidenum">
              <a:rPr lang="en-US" smtClean="0"/>
              <a:pPr/>
              <a:t>‹#›</a:t>
            </a:fld>
            <a:endParaRPr lang="en-US" dirty="0"/>
          </a:p>
        </p:txBody>
      </p:sp>
    </p:spTree>
    <p:extLst>
      <p:ext uri="{BB962C8B-B14F-4D97-AF65-F5344CB8AC3E}">
        <p14:creationId xmlns:p14="http://schemas.microsoft.com/office/powerpoint/2010/main" val="24037270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Blue Section Break">
    <p:bg>
      <p:bgPr>
        <a:solidFill>
          <a:schemeClr val="accent1"/>
        </a:solidFill>
        <a:effectLst/>
      </p:bgPr>
    </p:bg>
    <p:spTree>
      <p:nvGrpSpPr>
        <p:cNvPr id="1" name=""/>
        <p:cNvGrpSpPr/>
        <p:nvPr/>
      </p:nvGrpSpPr>
      <p:grpSpPr>
        <a:xfrm>
          <a:off x="0" y="0"/>
          <a:ext cx="0" cy="0"/>
          <a:chOff x="0" y="0"/>
          <a:chExt cx="0" cy="0"/>
        </a:xfrm>
      </p:grpSpPr>
      <p:pic>
        <p:nvPicPr>
          <p:cNvPr id="3074" name="Picture 2" descr="\\.psf\Home\Desktop\NewIntelFooterWHT4x3.png"/>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1587" y="6400800"/>
            <a:ext cx="9144000" cy="457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455613" y="2159448"/>
            <a:ext cx="7772400" cy="1362075"/>
          </a:xfrm>
        </p:spPr>
        <p:txBody>
          <a:bodyPr anchor="b" anchorCtr="0">
            <a:noAutofit/>
          </a:bodyPr>
          <a:lstStyle>
            <a:lvl1pPr algn="l">
              <a:defRPr sz="3600" b="0" cap="none">
                <a:solidFill>
                  <a:schemeClr val="bg1"/>
                </a:solidFill>
                <a:latin typeface="+mj-lt"/>
                <a:cs typeface="Intel Clear Light" panose="020B0404020203020204" pitchFamily="34" charset="0"/>
              </a:defRPr>
            </a:lvl1pPr>
          </a:lstStyle>
          <a:p>
            <a:r>
              <a:rPr lang="en-US" dirty="0" err="1" smtClean="0"/>
              <a:t>36pt</a:t>
            </a:r>
            <a:r>
              <a:rPr lang="en-US" dirty="0" smtClean="0"/>
              <a:t> Intel Clear Light Text</a:t>
            </a:r>
            <a:endParaRPr lang="en-US" dirty="0"/>
          </a:p>
        </p:txBody>
      </p:sp>
      <p:sp>
        <p:nvSpPr>
          <p:cNvPr id="3" name="Text Placeholder 2"/>
          <p:cNvSpPr>
            <a:spLocks noGrp="1"/>
          </p:cNvSpPr>
          <p:nvPr>
            <p:ph type="body" idx="1" hasCustomPrompt="1"/>
          </p:nvPr>
        </p:nvSpPr>
        <p:spPr>
          <a:xfrm>
            <a:off x="455613" y="3670233"/>
            <a:ext cx="7772400" cy="1500187"/>
          </a:xfrm>
        </p:spPr>
        <p:txBody>
          <a:bodyPr anchor="t" anchorCtr="0">
            <a:noAutofit/>
          </a:bodyPr>
          <a:lstStyle>
            <a:lvl1pPr marL="0" indent="0">
              <a:buNone/>
              <a:defRPr sz="1600" b="1" baseline="0">
                <a:solidFill>
                  <a:schemeClr val="accent3"/>
                </a:solidFill>
                <a:latin typeface="+mn-lt"/>
                <a:cs typeface="Intel Clear" panose="020B0604020203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err="1" smtClean="0"/>
              <a:t>16pt</a:t>
            </a:r>
            <a:r>
              <a:rPr lang="en-US" dirty="0" smtClean="0"/>
              <a:t> Intel Clear Bolded Subhead</a:t>
            </a:r>
            <a:endParaRPr lang="en-US" dirty="0"/>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BE14C4D4-BD7C-4AD4-AA4D-39C45732BFFE}" type="slidenum">
              <a:rPr lang="en-US" smtClean="0"/>
              <a:pPr/>
              <a:t>‹#›</a:t>
            </a:fld>
            <a:endParaRPr lang="en-US" dirty="0"/>
          </a:p>
        </p:txBody>
      </p:sp>
      <p:sp>
        <p:nvSpPr>
          <p:cNvPr id="8" name="Footer Placeholder 4"/>
          <p:cNvSpPr txBox="1">
            <a:spLocks/>
          </p:cNvSpPr>
          <p:nvPr/>
        </p:nvSpPr>
        <p:spPr>
          <a:xfrm>
            <a:off x="462578" y="6696955"/>
            <a:ext cx="8681421" cy="153036"/>
          </a:xfrm>
          <a:prstGeom prst="rect">
            <a:avLst/>
          </a:prstGeom>
        </p:spPr>
        <p:txBody>
          <a:bodyPr lIns="0" rIns="0" anchor="ctr"/>
          <a:lstStyle>
            <a:defPPr>
              <a:defRPr lang="en-US"/>
            </a:defPPr>
            <a:lvl1pPr marL="0" algn="ctr" defTabSz="457200" rtl="0" eaLnBrk="1" latinLnBrk="0" hangingPunct="1">
              <a:defRPr sz="800" kern="1200">
                <a:solidFill>
                  <a:schemeClr val="tx1">
                    <a:tint val="75000"/>
                  </a:schemeClr>
                </a:solidFill>
                <a:latin typeface="Neo Sans Intel"/>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700" dirty="0" smtClean="0">
                <a:solidFill>
                  <a:schemeClr val="bg1">
                    <a:lumMod val="85000"/>
                  </a:schemeClr>
                </a:solidFill>
                <a:latin typeface="+mn-lt"/>
              </a:rPr>
              <a:t>Copyright</a:t>
            </a:r>
            <a:r>
              <a:rPr lang="en-US" sz="700" baseline="0" dirty="0" smtClean="0">
                <a:solidFill>
                  <a:schemeClr val="bg1">
                    <a:lumMod val="85000"/>
                  </a:schemeClr>
                </a:solidFill>
                <a:latin typeface="+mn-lt"/>
              </a:rPr>
              <a:t> </a:t>
            </a:r>
            <a:r>
              <a:rPr lang="en-US" sz="700" dirty="0" smtClean="0">
                <a:solidFill>
                  <a:schemeClr val="bg1">
                    <a:lumMod val="85000"/>
                  </a:schemeClr>
                </a:solidFill>
                <a:latin typeface="+mn-lt"/>
              </a:rPr>
              <a:t>©  2015, Intel Corporation. All rights reserved. *Other names and brands may be claimed as the property of others.</a:t>
            </a:r>
            <a:endParaRPr lang="en-US" sz="700" dirty="0">
              <a:solidFill>
                <a:schemeClr val="bg1">
                  <a:lumMod val="85000"/>
                </a:schemeClr>
              </a:solidFill>
              <a:latin typeface="+mn-lt"/>
            </a:endParaRPr>
          </a:p>
        </p:txBody>
      </p:sp>
      <p:sp>
        <p:nvSpPr>
          <p:cNvPr id="10" name="Rounded Rectangle 9">
            <a:hlinkClick r:id="" action="ppaction://noaction"/>
          </p:cNvPr>
          <p:cNvSpPr/>
          <p:nvPr/>
        </p:nvSpPr>
        <p:spPr>
          <a:xfrm>
            <a:off x="6642734" y="6717508"/>
            <a:ext cx="1011332" cy="118110"/>
          </a:xfrm>
          <a:prstGeom prst="roundRect">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800" b="1" dirty="0" smtClean="0">
                <a:solidFill>
                  <a:schemeClr val="tx1"/>
                </a:solidFill>
              </a:rPr>
              <a:t>Optimization Notice</a:t>
            </a:r>
            <a:endParaRPr lang="en-US" sz="800" b="1" dirty="0">
              <a:solidFill>
                <a:schemeClr val="tx1"/>
              </a:solidFill>
            </a:endParaRPr>
          </a:p>
        </p:txBody>
      </p:sp>
    </p:spTree>
    <p:extLst>
      <p:ext uri="{BB962C8B-B14F-4D97-AF65-F5344CB8AC3E}">
        <p14:creationId xmlns:p14="http://schemas.microsoft.com/office/powerpoint/2010/main" val="111011233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5613" y="442277"/>
            <a:ext cx="8229600" cy="1143000"/>
          </a:xfrm>
          <a:prstGeom prst="rect">
            <a:avLst/>
          </a:prstGeom>
        </p:spPr>
        <p:txBody>
          <a:bodyPr vert="horz" lIns="0" tIns="0" rIns="0" bIns="0" rtlCol="0" anchor="t" anchorCtr="0">
            <a:noAutofit/>
          </a:bodyPr>
          <a:lstStyle/>
          <a:p>
            <a:r>
              <a:rPr lang="en-US" dirty="0" smtClean="0"/>
              <a:t>36pt Intel Clear Light Headline</a:t>
            </a:r>
            <a:endParaRPr lang="en-US" dirty="0"/>
          </a:p>
        </p:txBody>
      </p:sp>
      <p:sp>
        <p:nvSpPr>
          <p:cNvPr id="3" name="Text Placeholder 2"/>
          <p:cNvSpPr>
            <a:spLocks noGrp="1"/>
          </p:cNvSpPr>
          <p:nvPr>
            <p:ph type="body" idx="1"/>
          </p:nvPr>
        </p:nvSpPr>
        <p:spPr>
          <a:xfrm>
            <a:off x="455613" y="1601789"/>
            <a:ext cx="8228012" cy="4570411"/>
          </a:xfrm>
          <a:prstGeom prst="rect">
            <a:avLst/>
          </a:prstGeom>
        </p:spPr>
        <p:txBody>
          <a:bodyPr vert="horz" lIns="0" tIns="0" rIns="0" bIns="0" rtlCol="0">
            <a:noAutofit/>
          </a:bodyPr>
          <a:lstStyle/>
          <a:p>
            <a:pPr lvl="0"/>
            <a:r>
              <a:rPr lang="en-US" dirty="0" err="1" smtClean="0"/>
              <a:t>22pt</a:t>
            </a:r>
            <a:r>
              <a:rPr lang="en-US" dirty="0" smtClean="0"/>
              <a:t> Intel Clear body text</a:t>
            </a:r>
          </a:p>
          <a:p>
            <a:pPr lvl="1"/>
            <a:r>
              <a:rPr lang="en-US" dirty="0" err="1" smtClean="0"/>
              <a:t>18pt</a:t>
            </a:r>
            <a:r>
              <a:rPr lang="en-US" dirty="0" smtClean="0"/>
              <a:t> Intel Clear bullet one</a:t>
            </a:r>
          </a:p>
          <a:p>
            <a:pPr lvl="2"/>
            <a:r>
              <a:rPr lang="en-US" dirty="0" err="1" smtClean="0"/>
              <a:t>18pt</a:t>
            </a:r>
            <a:r>
              <a:rPr lang="en-US" dirty="0" smtClean="0"/>
              <a:t> Intel Clear sub-bullet</a:t>
            </a:r>
          </a:p>
          <a:p>
            <a:pPr lvl="3"/>
            <a:r>
              <a:rPr lang="en-US" dirty="0" err="1" smtClean="0"/>
              <a:t>16pt</a:t>
            </a:r>
            <a:r>
              <a:rPr lang="en-US" dirty="0" smtClean="0"/>
              <a:t> Intel Clear fourth level</a:t>
            </a:r>
          </a:p>
          <a:p>
            <a:pPr lvl="4"/>
            <a:r>
              <a:rPr lang="en-US" dirty="0" err="1" smtClean="0"/>
              <a:t>14pt</a:t>
            </a:r>
            <a:r>
              <a:rPr lang="en-US" dirty="0" smtClean="0"/>
              <a:t> Intel Clear 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900">
                <a:solidFill>
                  <a:schemeClr val="tx1">
                    <a:tint val="75000"/>
                  </a:schemeClr>
                </a:solidFill>
                <a:latin typeface="+mn-lt"/>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900">
                <a:solidFill>
                  <a:schemeClr val="tx1">
                    <a:tint val="75000"/>
                  </a:schemeClr>
                </a:solidFill>
                <a:latin typeface="+mn-lt"/>
              </a:defRPr>
            </a:lvl1pPr>
          </a:lstStyle>
          <a:p>
            <a:r>
              <a:rPr lang="en-US" dirty="0" smtClean="0"/>
              <a:t>Intel Confidential</a:t>
            </a:r>
            <a:endParaRPr lang="en-US" dirty="0"/>
          </a:p>
        </p:txBody>
      </p:sp>
      <p:sp>
        <p:nvSpPr>
          <p:cNvPr id="6" name="Slide Number Placeholder 5"/>
          <p:cNvSpPr>
            <a:spLocks noGrp="1"/>
          </p:cNvSpPr>
          <p:nvPr>
            <p:ph type="sldNum" sz="quarter" idx="4"/>
          </p:nvPr>
        </p:nvSpPr>
        <p:spPr>
          <a:xfrm>
            <a:off x="8573844" y="6456190"/>
            <a:ext cx="432107" cy="365125"/>
          </a:xfrm>
          <a:prstGeom prst="rect">
            <a:avLst/>
          </a:prstGeom>
        </p:spPr>
        <p:txBody>
          <a:bodyPr vert="horz" lIns="0" tIns="0" rIns="0" bIns="0" rtlCol="0" anchor="ctr"/>
          <a:lstStyle>
            <a:lvl1pPr algn="r">
              <a:defRPr sz="900">
                <a:solidFill>
                  <a:schemeClr val="bg1"/>
                </a:solidFill>
                <a:latin typeface="+mn-lt"/>
                <a:cs typeface="Intel Clear Light" panose="020B0404020203020204" pitchFamily="34" charset="0"/>
              </a:defRPr>
            </a:lvl1pPr>
          </a:lstStyle>
          <a:p>
            <a:fld id="{BE14C4D4-BD7C-4AD4-AA4D-39C45732BFFE}" type="slidenum">
              <a:rPr lang="en-US" smtClean="0"/>
              <a:pPr/>
              <a:t>‹#›</a:t>
            </a:fld>
            <a:endParaRPr lang="en-US" dirty="0"/>
          </a:p>
        </p:txBody>
      </p:sp>
      <p:pic>
        <p:nvPicPr>
          <p:cNvPr id="2050" name="Picture 2" descr="\\.psf\Home\Desktop\NewIntelFooter.png"/>
          <p:cNvPicPr>
            <a:picLocks noChangeAspect="1" noChangeArrowheads="1"/>
          </p:cNvPicPr>
          <p:nvPr/>
        </p:nvPicPr>
        <p:blipFill>
          <a:blip r:embed="rId14" cstate="screen">
            <a:extLst>
              <a:ext uri="{28A0092B-C50C-407E-A947-70E740481C1C}">
                <a14:useLocalDpi xmlns:a14="http://schemas.microsoft.com/office/drawing/2010/main" val="0"/>
              </a:ext>
            </a:extLst>
          </a:blip>
          <a:srcRect/>
          <a:stretch>
            <a:fillRect/>
          </a:stretch>
        </p:blipFill>
        <p:spPr bwMode="auto">
          <a:xfrm>
            <a:off x="0" y="6400800"/>
            <a:ext cx="9144000" cy="457200"/>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4"/>
          <p:cNvSpPr txBox="1">
            <a:spLocks/>
          </p:cNvSpPr>
          <p:nvPr/>
        </p:nvSpPr>
        <p:spPr>
          <a:xfrm>
            <a:off x="462578" y="6696955"/>
            <a:ext cx="8681421" cy="153036"/>
          </a:xfrm>
          <a:prstGeom prst="rect">
            <a:avLst/>
          </a:prstGeom>
        </p:spPr>
        <p:txBody>
          <a:bodyPr lIns="0" rIns="0" anchor="ctr"/>
          <a:lstStyle>
            <a:defPPr>
              <a:defRPr lang="en-US"/>
            </a:defPPr>
            <a:lvl1pPr marL="0" algn="ctr" defTabSz="457200" rtl="0" eaLnBrk="1" latinLnBrk="0" hangingPunct="1">
              <a:defRPr sz="800" kern="1200">
                <a:solidFill>
                  <a:schemeClr val="tx1">
                    <a:tint val="75000"/>
                  </a:schemeClr>
                </a:solidFill>
                <a:latin typeface="Neo Sans Intel"/>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700" dirty="0" smtClean="0">
                <a:solidFill>
                  <a:schemeClr val="bg1">
                    <a:lumMod val="85000"/>
                  </a:schemeClr>
                </a:solidFill>
                <a:latin typeface="+mn-lt"/>
              </a:rPr>
              <a:t>Copyright</a:t>
            </a:r>
            <a:r>
              <a:rPr lang="en-US" sz="700" baseline="0" dirty="0" smtClean="0">
                <a:solidFill>
                  <a:schemeClr val="bg1">
                    <a:lumMod val="85000"/>
                  </a:schemeClr>
                </a:solidFill>
                <a:latin typeface="+mn-lt"/>
              </a:rPr>
              <a:t> </a:t>
            </a:r>
            <a:r>
              <a:rPr lang="en-US" sz="700" dirty="0" smtClean="0">
                <a:solidFill>
                  <a:schemeClr val="bg1">
                    <a:lumMod val="85000"/>
                  </a:schemeClr>
                </a:solidFill>
                <a:latin typeface="+mn-lt"/>
              </a:rPr>
              <a:t>©  2015, Intel Corporation. All rights reserved. *Other names and brands may be claimed as the property of others.</a:t>
            </a:r>
            <a:endParaRPr lang="en-US" sz="700" dirty="0">
              <a:solidFill>
                <a:schemeClr val="bg1">
                  <a:lumMod val="85000"/>
                </a:schemeClr>
              </a:solidFill>
              <a:latin typeface="+mn-lt"/>
            </a:endParaRPr>
          </a:p>
        </p:txBody>
      </p:sp>
      <p:sp>
        <p:nvSpPr>
          <p:cNvPr id="9" name="Rounded Rectangle 8">
            <a:hlinkClick r:id="" action="ppaction://noaction"/>
          </p:cNvPr>
          <p:cNvSpPr/>
          <p:nvPr/>
        </p:nvSpPr>
        <p:spPr>
          <a:xfrm>
            <a:off x="6642734" y="6717508"/>
            <a:ext cx="1011332" cy="118110"/>
          </a:xfrm>
          <a:prstGeom prst="roundRect">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800" b="1" dirty="0" smtClean="0">
                <a:solidFill>
                  <a:schemeClr val="tx1"/>
                </a:solidFill>
              </a:rPr>
              <a:t>Optimization Notice</a:t>
            </a:r>
            <a:endParaRPr lang="en-US" sz="800" b="1" dirty="0">
              <a:solidFill>
                <a:schemeClr val="tx1"/>
              </a:solidFill>
            </a:endParaRPr>
          </a:p>
        </p:txBody>
      </p:sp>
    </p:spTree>
    <p:extLst>
      <p:ext uri="{BB962C8B-B14F-4D97-AF65-F5344CB8AC3E}">
        <p14:creationId xmlns:p14="http://schemas.microsoft.com/office/powerpoint/2010/main" val="3786227823"/>
      </p:ext>
    </p:extLst>
  </p:cSld>
  <p:clrMap bg1="lt1" tx1="dk1" bg2="lt2" tx2="dk2" accent1="accent1" accent2="accent2" accent3="accent3" accent4="accent4" accent5="accent5" accent6="accent6" hlink="hlink" folHlink="folHlink"/>
  <p:sldLayoutIdLst>
    <p:sldLayoutId id="2147483653" r:id="rId1"/>
    <p:sldLayoutId id="2147483664"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timing>
    <p:tnLst>
      <p:par>
        <p:cTn id="1" dur="indefinite" restart="never" nodeType="tmRoot"/>
      </p:par>
    </p:tnLst>
  </p:timing>
  <p:hf hdr="0" ftr="0" dt="0"/>
  <p:txStyles>
    <p:titleStyle>
      <a:lvl1pPr algn="l" defTabSz="457200" rtl="0" eaLnBrk="1" latinLnBrk="0" hangingPunct="1">
        <a:spcBef>
          <a:spcPct val="0"/>
        </a:spcBef>
        <a:buNone/>
        <a:defRPr sz="3600" kern="1200" baseline="0">
          <a:solidFill>
            <a:schemeClr val="accent1"/>
          </a:solidFill>
          <a:latin typeface="+mj-lt"/>
          <a:ea typeface="+mj-ea"/>
          <a:cs typeface="+mj-cs"/>
        </a:defRPr>
      </a:lvl1pPr>
    </p:titleStyle>
    <p:bodyStyle>
      <a:lvl1pPr marL="0" indent="0" algn="l" defTabSz="457200" rtl="0" eaLnBrk="1" latinLnBrk="0" hangingPunct="1">
        <a:spcBef>
          <a:spcPts val="1200"/>
        </a:spcBef>
        <a:spcAft>
          <a:spcPts val="0"/>
        </a:spcAft>
        <a:buFont typeface="Wingdings" panose="05000000000000000000" pitchFamily="2" charset="2"/>
        <a:buNone/>
        <a:defRPr sz="2200" b="0" kern="1200">
          <a:solidFill>
            <a:srgbClr val="0071C5"/>
          </a:solidFill>
          <a:latin typeface="+mn-lt"/>
          <a:ea typeface="+mn-ea"/>
          <a:cs typeface="Intel Clear" panose="020B0604020203020204" pitchFamily="34" charset="0"/>
        </a:defRPr>
      </a:lvl1pPr>
      <a:lvl2pPr marL="225425" indent="-225425" algn="l" defTabSz="457200" rtl="0" eaLnBrk="1" latinLnBrk="0" hangingPunct="1">
        <a:spcBef>
          <a:spcPts val="1200"/>
        </a:spcBef>
        <a:buFont typeface="Wingdings" charset="2"/>
        <a:buChar char="§"/>
        <a:defRPr sz="1800" kern="1200" baseline="0">
          <a:solidFill>
            <a:schemeClr val="tx2"/>
          </a:solidFill>
          <a:latin typeface="+mn-lt"/>
          <a:ea typeface="+mn-ea"/>
          <a:cs typeface="Intel Clear" panose="020B0604020203020204" pitchFamily="34" charset="0"/>
        </a:defRPr>
      </a:lvl2pPr>
      <a:lvl3pPr marL="571500" indent="-228600" algn="l" defTabSz="457200" rtl="0" eaLnBrk="1" latinLnBrk="0" hangingPunct="1">
        <a:spcBef>
          <a:spcPts val="800"/>
        </a:spcBef>
        <a:buFont typeface="Wingdings" charset="2"/>
        <a:buChar char="§"/>
        <a:defRPr sz="1800" kern="1200">
          <a:solidFill>
            <a:schemeClr val="tx2"/>
          </a:solidFill>
          <a:latin typeface="+mn-lt"/>
          <a:ea typeface="+mn-ea"/>
          <a:cs typeface="Intel Clear" panose="020B0604020203020204" pitchFamily="34" charset="0"/>
        </a:defRPr>
      </a:lvl3pPr>
      <a:lvl4pPr marL="969963" indent="-228600" algn="l" defTabSz="457200" rtl="0" eaLnBrk="1" latinLnBrk="0" hangingPunct="1">
        <a:spcBef>
          <a:spcPct val="20000"/>
        </a:spcBef>
        <a:buFont typeface="Arial"/>
        <a:buChar char="–"/>
        <a:defRPr sz="1600" kern="1200">
          <a:solidFill>
            <a:schemeClr val="tx2"/>
          </a:solidFill>
          <a:latin typeface="+mn-lt"/>
          <a:ea typeface="+mn-ea"/>
          <a:cs typeface="Intel Clear" panose="020B0604020203020204" pitchFamily="34" charset="0"/>
        </a:defRPr>
      </a:lvl4pPr>
      <a:lvl5pPr marL="1319213" indent="-228600" algn="l" defTabSz="457200" rtl="0" eaLnBrk="1" latinLnBrk="0" hangingPunct="1">
        <a:spcBef>
          <a:spcPct val="20000"/>
        </a:spcBef>
        <a:buFont typeface="Intel Clear" panose="020B0604020203020204" pitchFamily="34" charset="0"/>
        <a:buChar char="–"/>
        <a:defRPr sz="1400" kern="1200">
          <a:solidFill>
            <a:schemeClr val="tx2"/>
          </a:solidFill>
          <a:latin typeface="+mn-lt"/>
          <a:ea typeface="+mn-ea"/>
          <a:cs typeface="Intel Clear" panose="020B06040202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hyperlink" Target="mailto:scripting@intel.com"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hyperlink" Target="http://software.intel.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hyperlink" Target="mailto:scriptint@intel.com"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image" Target="../media/image28.png"/><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9.tiff"/></Relationships>
</file>

<file path=ppt/slides/_rels/slide6.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2.tiff"/><Relationship Id="rId5" Type="http://schemas.microsoft.com/office/2007/relationships/hdphoto" Target="../media/hdphoto1.wdp"/><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a:bodyPr>
          <a:lstStyle/>
          <a:p>
            <a:r>
              <a:rPr lang="en-US" b="1" dirty="0"/>
              <a:t>Tuning Python </a:t>
            </a:r>
            <a:r>
              <a:rPr lang="en-US" b="1" dirty="0" smtClean="0"/>
              <a:t>Applications Can Dramatically Increase Performance</a:t>
            </a:r>
            <a:endParaRPr lang="en-US" b="1" dirty="0"/>
          </a:p>
        </p:txBody>
      </p:sp>
      <p:sp>
        <p:nvSpPr>
          <p:cNvPr id="7" name="Subtitle 6"/>
          <p:cNvSpPr>
            <a:spLocks noGrp="1"/>
          </p:cNvSpPr>
          <p:nvPr>
            <p:ph type="subTitle" idx="1"/>
          </p:nvPr>
        </p:nvSpPr>
        <p:spPr/>
        <p:txBody>
          <a:bodyPr/>
          <a:lstStyle/>
          <a:p>
            <a:pPr algn="r"/>
            <a:r>
              <a:rPr lang="en-US" dirty="0" smtClean="0">
                <a:solidFill>
                  <a:schemeClr val="bg1"/>
                </a:solidFill>
              </a:rPr>
              <a:t>Vasilij Litvinov</a:t>
            </a:r>
          </a:p>
          <a:p>
            <a:pPr algn="r"/>
            <a:r>
              <a:rPr lang="en-US" dirty="0" smtClean="0">
                <a:solidFill>
                  <a:schemeClr val="bg1"/>
                </a:solidFill>
              </a:rPr>
              <a:t>Software Engineer, Intel</a:t>
            </a:r>
          </a:p>
        </p:txBody>
      </p:sp>
    </p:spTree>
    <p:extLst>
      <p:ext uri="{BB962C8B-B14F-4D97-AF65-F5344CB8AC3E}">
        <p14:creationId xmlns:p14="http://schemas.microsoft.com/office/powerpoint/2010/main" val="7611542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983163"/>
          </a:xfrm>
          <a:solidFill>
            <a:schemeClr val="tx1"/>
          </a:solidFill>
        </p:spPr>
        <p:txBody>
          <a:bodyPr>
            <a:normAutofit fontScale="70000" lnSpcReduction="20000"/>
          </a:bodyPr>
          <a:lstStyle/>
          <a:p>
            <a:pPr>
              <a:lnSpc>
                <a:spcPct val="120000"/>
              </a:lnSpc>
              <a:spcBef>
                <a:spcPts val="0"/>
              </a:spcBef>
            </a:pPr>
            <a:r>
              <a:rPr lang="en-US" sz="1800" dirty="0" smtClean="0">
                <a:solidFill>
                  <a:schemeClr val="bg1"/>
                </a:solidFill>
                <a:latin typeface="Lucida Console" panose="020B0609040504020204" pitchFamily="49" charset="0"/>
                <a:cs typeface="Courier New" panose="02070309020205020404" pitchFamily="49" charset="0"/>
              </a:rPr>
              <a:t>&gt; python </a:t>
            </a:r>
            <a:r>
              <a:rPr lang="en-US" sz="1800" dirty="0">
                <a:solidFill>
                  <a:schemeClr val="bg1"/>
                </a:solidFill>
                <a:latin typeface="Lucida Console" panose="020B0609040504020204" pitchFamily="49" charset="0"/>
                <a:cs typeface="Courier New" panose="02070309020205020404" pitchFamily="49" charset="0"/>
              </a:rPr>
              <a:t>-m </a:t>
            </a:r>
            <a:r>
              <a:rPr lang="en-US" sz="1800" dirty="0" err="1">
                <a:solidFill>
                  <a:schemeClr val="bg1"/>
                </a:solidFill>
                <a:latin typeface="Lucida Console" panose="020B0609040504020204" pitchFamily="49" charset="0"/>
                <a:cs typeface="Courier New" panose="02070309020205020404" pitchFamily="49" charset="0"/>
              </a:rPr>
              <a:t>cProfile</a:t>
            </a:r>
            <a:r>
              <a:rPr lang="en-US" sz="1800" dirty="0">
                <a:solidFill>
                  <a:schemeClr val="bg1"/>
                </a:solidFill>
                <a:latin typeface="Lucida Console" panose="020B0609040504020204" pitchFamily="49" charset="0"/>
                <a:cs typeface="Courier New" panose="02070309020205020404" pitchFamily="49" charset="0"/>
              </a:rPr>
              <a:t> -o </a:t>
            </a:r>
            <a:r>
              <a:rPr lang="en-US" sz="1800" dirty="0" err="1">
                <a:solidFill>
                  <a:schemeClr val="bg1"/>
                </a:solidFill>
                <a:latin typeface="Lucida Console" panose="020B0609040504020204" pitchFamily="49" charset="0"/>
                <a:cs typeface="Courier New" panose="02070309020205020404" pitchFamily="49" charset="0"/>
              </a:rPr>
              <a:t>run.prof</a:t>
            </a:r>
            <a:r>
              <a:rPr lang="en-US" sz="1800" dirty="0">
                <a:solidFill>
                  <a:schemeClr val="bg1"/>
                </a:solidFill>
                <a:latin typeface="Lucida Console" panose="020B0609040504020204" pitchFamily="49" charset="0"/>
                <a:cs typeface="Courier New" panose="02070309020205020404" pitchFamily="49" charset="0"/>
              </a:rPr>
              <a:t> </a:t>
            </a:r>
            <a:r>
              <a:rPr lang="en-US" sz="1800" dirty="0" smtClean="0">
                <a:solidFill>
                  <a:schemeClr val="bg1"/>
                </a:solidFill>
                <a:latin typeface="Lucida Console" panose="020B0609040504020204" pitchFamily="49" charset="0"/>
                <a:cs typeface="Courier New" panose="02070309020205020404" pitchFamily="49" charset="0"/>
              </a:rPr>
              <a:t>run.py</a:t>
            </a:r>
          </a:p>
          <a:p>
            <a:pPr>
              <a:lnSpc>
                <a:spcPct val="120000"/>
              </a:lnSpc>
              <a:spcBef>
                <a:spcPts val="0"/>
              </a:spcBef>
            </a:pPr>
            <a:r>
              <a:rPr lang="en-US" sz="1800" dirty="0" smtClean="0">
                <a:solidFill>
                  <a:schemeClr val="bg1"/>
                </a:solidFill>
                <a:latin typeface="Lucida Console" panose="020B0609040504020204" pitchFamily="49" charset="0"/>
                <a:cs typeface="Courier New" panose="02070309020205020404" pitchFamily="49" charset="0"/>
              </a:rPr>
              <a:t>&gt; python </a:t>
            </a:r>
            <a:r>
              <a:rPr lang="en-US" sz="1800" dirty="0">
                <a:solidFill>
                  <a:schemeClr val="bg1"/>
                </a:solidFill>
                <a:latin typeface="Lucida Console" panose="020B0609040504020204" pitchFamily="49" charset="0"/>
                <a:cs typeface="Courier New" panose="02070309020205020404" pitchFamily="49" charset="0"/>
              </a:rPr>
              <a:t>-m </a:t>
            </a:r>
            <a:r>
              <a:rPr lang="en-US" sz="1800" dirty="0" err="1">
                <a:solidFill>
                  <a:schemeClr val="bg1"/>
                </a:solidFill>
                <a:latin typeface="Lucida Console" panose="020B0609040504020204" pitchFamily="49" charset="0"/>
                <a:cs typeface="Courier New" panose="02070309020205020404" pitchFamily="49" charset="0"/>
              </a:rPr>
              <a:t>pstats</a:t>
            </a:r>
            <a:r>
              <a:rPr lang="en-US" sz="1800" dirty="0">
                <a:solidFill>
                  <a:schemeClr val="bg1"/>
                </a:solidFill>
                <a:latin typeface="Lucida Console" panose="020B0609040504020204" pitchFamily="49" charset="0"/>
                <a:cs typeface="Courier New" panose="02070309020205020404" pitchFamily="49" charset="0"/>
              </a:rPr>
              <a:t> </a:t>
            </a:r>
            <a:r>
              <a:rPr lang="en-US" sz="1800" dirty="0" err="1" smtClean="0">
                <a:solidFill>
                  <a:schemeClr val="bg1"/>
                </a:solidFill>
                <a:latin typeface="Lucida Console" panose="020B0609040504020204" pitchFamily="49" charset="0"/>
                <a:cs typeface="Courier New" panose="02070309020205020404" pitchFamily="49" charset="0"/>
              </a:rPr>
              <a:t>run.prof</a:t>
            </a:r>
            <a:endParaRPr lang="en-US" sz="1800" dirty="0" smtClean="0">
              <a:solidFill>
                <a:schemeClr val="bg1"/>
              </a:solidFill>
              <a:latin typeface="Lucida Console" panose="020B0609040504020204" pitchFamily="49" charset="0"/>
              <a:cs typeface="Courier New" panose="02070309020205020404" pitchFamily="49" charset="0"/>
            </a:endParaRPr>
          </a:p>
          <a:p>
            <a:pPr>
              <a:lnSpc>
                <a:spcPct val="120000"/>
              </a:lnSpc>
              <a:spcBef>
                <a:spcPts val="0"/>
              </a:spcBef>
            </a:pPr>
            <a:endParaRPr lang="en-US" sz="1800" dirty="0">
              <a:solidFill>
                <a:schemeClr val="bg1"/>
              </a:solidFill>
              <a:latin typeface="Lucida Console" panose="020B0609040504020204" pitchFamily="49" charset="0"/>
              <a:cs typeface="Courier New" panose="02070309020205020404" pitchFamily="49" charset="0"/>
            </a:endParaRPr>
          </a:p>
          <a:p>
            <a:pPr>
              <a:lnSpc>
                <a:spcPct val="120000"/>
              </a:lnSpc>
              <a:spcBef>
                <a:spcPts val="0"/>
              </a:spcBef>
            </a:pPr>
            <a:r>
              <a:rPr lang="en-US" sz="1800" dirty="0" err="1" smtClean="0">
                <a:solidFill>
                  <a:schemeClr val="bg1"/>
                </a:solidFill>
                <a:latin typeface="Lucida Console" panose="020B0609040504020204" pitchFamily="49" charset="0"/>
                <a:cs typeface="Courier New" panose="02070309020205020404" pitchFamily="49" charset="0"/>
              </a:rPr>
              <a:t>run.prof</a:t>
            </a:r>
            <a:r>
              <a:rPr lang="en-US" sz="1800" dirty="0">
                <a:solidFill>
                  <a:schemeClr val="bg1"/>
                </a:solidFill>
                <a:latin typeface="Lucida Console" panose="020B0609040504020204" pitchFamily="49" charset="0"/>
                <a:cs typeface="Courier New" panose="02070309020205020404" pitchFamily="49" charset="0"/>
              </a:rPr>
              <a:t>% sort time</a:t>
            </a:r>
            <a:br>
              <a:rPr lang="en-US" sz="1800" dirty="0">
                <a:solidFill>
                  <a:schemeClr val="bg1"/>
                </a:solidFill>
                <a:latin typeface="Lucida Console" panose="020B0609040504020204" pitchFamily="49" charset="0"/>
                <a:cs typeface="Courier New" panose="02070309020205020404" pitchFamily="49" charset="0"/>
              </a:rPr>
            </a:br>
            <a:r>
              <a:rPr lang="en-US" sz="1800" dirty="0" err="1">
                <a:solidFill>
                  <a:schemeClr val="bg1"/>
                </a:solidFill>
                <a:latin typeface="Lucida Console" panose="020B0609040504020204" pitchFamily="49" charset="0"/>
                <a:cs typeface="Courier New" panose="02070309020205020404" pitchFamily="49" charset="0"/>
              </a:rPr>
              <a:t>run.prof</a:t>
            </a:r>
            <a:r>
              <a:rPr lang="en-US" sz="1800" dirty="0">
                <a:solidFill>
                  <a:schemeClr val="bg1"/>
                </a:solidFill>
                <a:latin typeface="Lucida Console" panose="020B0609040504020204" pitchFamily="49" charset="0"/>
                <a:cs typeface="Courier New" panose="02070309020205020404" pitchFamily="49" charset="0"/>
              </a:rPr>
              <a:t>% stats</a:t>
            </a:r>
          </a:p>
          <a:p>
            <a:pPr>
              <a:lnSpc>
                <a:spcPct val="120000"/>
              </a:lnSpc>
              <a:spcBef>
                <a:spcPts val="0"/>
              </a:spcBef>
            </a:pPr>
            <a:r>
              <a:rPr lang="en-US" sz="1800" dirty="0">
                <a:solidFill>
                  <a:schemeClr val="bg1"/>
                </a:solidFill>
                <a:latin typeface="Lucida Console" panose="020B0609040504020204" pitchFamily="49" charset="0"/>
                <a:cs typeface="Courier New" panose="02070309020205020404" pitchFamily="49" charset="0"/>
              </a:rPr>
              <a:t>Tue Jun 30 18:43:53 2015    </a:t>
            </a:r>
            <a:r>
              <a:rPr lang="en-US" sz="1800" dirty="0" err="1">
                <a:solidFill>
                  <a:schemeClr val="bg1"/>
                </a:solidFill>
                <a:latin typeface="Lucida Console" panose="020B0609040504020204" pitchFamily="49" charset="0"/>
                <a:cs typeface="Courier New" panose="02070309020205020404" pitchFamily="49" charset="0"/>
              </a:rPr>
              <a:t>run.prof</a:t>
            </a:r>
            <a:endParaRPr lang="en-US" sz="1800" dirty="0">
              <a:solidFill>
                <a:schemeClr val="bg1"/>
              </a:solidFill>
              <a:latin typeface="Lucida Console" panose="020B0609040504020204" pitchFamily="49" charset="0"/>
              <a:cs typeface="Courier New" panose="02070309020205020404" pitchFamily="49" charset="0"/>
            </a:endParaRPr>
          </a:p>
          <a:p>
            <a:pPr>
              <a:lnSpc>
                <a:spcPct val="120000"/>
              </a:lnSpc>
              <a:spcBef>
                <a:spcPts val="0"/>
              </a:spcBef>
            </a:pPr>
            <a:endParaRPr lang="en-US" sz="1800" dirty="0">
              <a:solidFill>
                <a:schemeClr val="bg1"/>
              </a:solidFill>
              <a:latin typeface="Lucida Console" panose="020B0609040504020204" pitchFamily="49" charset="0"/>
              <a:cs typeface="Courier New" panose="02070309020205020404" pitchFamily="49" charset="0"/>
            </a:endParaRPr>
          </a:p>
          <a:p>
            <a:pPr>
              <a:lnSpc>
                <a:spcPct val="120000"/>
              </a:lnSpc>
              <a:spcBef>
                <a:spcPts val="0"/>
              </a:spcBef>
            </a:pPr>
            <a:r>
              <a:rPr lang="en-US" sz="1800" dirty="0">
                <a:solidFill>
                  <a:schemeClr val="bg1"/>
                </a:solidFill>
                <a:latin typeface="Lucida Console" panose="020B0609040504020204" pitchFamily="49" charset="0"/>
                <a:cs typeface="Courier New" panose="02070309020205020404" pitchFamily="49" charset="0"/>
              </a:rPr>
              <a:t>         30000014 function calls in 15.617 seconds</a:t>
            </a:r>
          </a:p>
          <a:p>
            <a:pPr>
              <a:lnSpc>
                <a:spcPct val="120000"/>
              </a:lnSpc>
              <a:spcBef>
                <a:spcPts val="0"/>
              </a:spcBef>
            </a:pPr>
            <a:endParaRPr lang="en-US" sz="1800" dirty="0">
              <a:solidFill>
                <a:schemeClr val="bg1"/>
              </a:solidFill>
              <a:latin typeface="Lucida Console" panose="020B0609040504020204" pitchFamily="49" charset="0"/>
              <a:cs typeface="Courier New" panose="02070309020205020404" pitchFamily="49" charset="0"/>
            </a:endParaRPr>
          </a:p>
          <a:p>
            <a:pPr>
              <a:lnSpc>
                <a:spcPct val="120000"/>
              </a:lnSpc>
              <a:spcBef>
                <a:spcPts val="0"/>
              </a:spcBef>
            </a:pPr>
            <a:r>
              <a:rPr lang="en-US" sz="1800" dirty="0">
                <a:solidFill>
                  <a:schemeClr val="bg1"/>
                </a:solidFill>
                <a:latin typeface="Lucida Console" panose="020B0609040504020204" pitchFamily="49" charset="0"/>
                <a:cs typeface="Courier New" panose="02070309020205020404" pitchFamily="49" charset="0"/>
              </a:rPr>
              <a:t>   Ordered by: internal time</a:t>
            </a:r>
          </a:p>
          <a:p>
            <a:pPr>
              <a:lnSpc>
                <a:spcPct val="120000"/>
              </a:lnSpc>
              <a:spcBef>
                <a:spcPts val="0"/>
              </a:spcBef>
            </a:pPr>
            <a:endParaRPr lang="en-US" sz="1800" dirty="0">
              <a:solidFill>
                <a:schemeClr val="bg1"/>
              </a:solidFill>
              <a:latin typeface="Lucida Console" panose="020B0609040504020204" pitchFamily="49" charset="0"/>
              <a:cs typeface="Courier New" panose="02070309020205020404" pitchFamily="49" charset="0"/>
            </a:endParaRPr>
          </a:p>
          <a:p>
            <a:pPr>
              <a:lnSpc>
                <a:spcPct val="120000"/>
              </a:lnSpc>
              <a:spcBef>
                <a:spcPts val="0"/>
              </a:spcBef>
            </a:pPr>
            <a:r>
              <a:rPr lang="en-US" sz="1800" dirty="0">
                <a:solidFill>
                  <a:schemeClr val="bg1"/>
                </a:solidFill>
                <a:latin typeface="Lucida Console" panose="020B0609040504020204" pitchFamily="49" charset="0"/>
                <a:cs typeface="Courier New" panose="02070309020205020404" pitchFamily="49" charset="0"/>
              </a:rPr>
              <a:t>   </a:t>
            </a:r>
            <a:r>
              <a:rPr lang="en-US" sz="1800" dirty="0" err="1">
                <a:solidFill>
                  <a:schemeClr val="bg1"/>
                </a:solidFill>
                <a:latin typeface="Lucida Console" panose="020B0609040504020204" pitchFamily="49" charset="0"/>
                <a:cs typeface="Courier New" panose="02070309020205020404" pitchFamily="49" charset="0"/>
              </a:rPr>
              <a:t>ncalls</a:t>
            </a:r>
            <a:r>
              <a:rPr lang="en-US" sz="1800" dirty="0">
                <a:solidFill>
                  <a:schemeClr val="bg1"/>
                </a:solidFill>
                <a:latin typeface="Lucida Console" panose="020B0609040504020204" pitchFamily="49" charset="0"/>
                <a:cs typeface="Courier New" panose="02070309020205020404" pitchFamily="49" charset="0"/>
              </a:rPr>
              <a:t>  </a:t>
            </a:r>
            <a:r>
              <a:rPr lang="en-US" sz="1800" dirty="0" err="1">
                <a:solidFill>
                  <a:schemeClr val="bg1"/>
                </a:solidFill>
                <a:latin typeface="Lucida Console" panose="020B0609040504020204" pitchFamily="49" charset="0"/>
                <a:cs typeface="Courier New" panose="02070309020205020404" pitchFamily="49" charset="0"/>
              </a:rPr>
              <a:t>tottime</a:t>
            </a:r>
            <a:r>
              <a:rPr lang="en-US" sz="1800" dirty="0">
                <a:solidFill>
                  <a:schemeClr val="bg1"/>
                </a:solidFill>
                <a:latin typeface="Lucida Console" panose="020B0609040504020204" pitchFamily="49" charset="0"/>
                <a:cs typeface="Courier New" panose="02070309020205020404" pitchFamily="49" charset="0"/>
              </a:rPr>
              <a:t>  </a:t>
            </a:r>
            <a:r>
              <a:rPr lang="en-US" sz="1800" dirty="0" err="1">
                <a:solidFill>
                  <a:schemeClr val="bg1"/>
                </a:solidFill>
                <a:latin typeface="Lucida Console" panose="020B0609040504020204" pitchFamily="49" charset="0"/>
                <a:cs typeface="Courier New" panose="02070309020205020404" pitchFamily="49" charset="0"/>
              </a:rPr>
              <a:t>percall</a:t>
            </a:r>
            <a:r>
              <a:rPr lang="en-US" sz="1800" dirty="0">
                <a:solidFill>
                  <a:schemeClr val="bg1"/>
                </a:solidFill>
                <a:latin typeface="Lucida Console" panose="020B0609040504020204" pitchFamily="49" charset="0"/>
                <a:cs typeface="Courier New" panose="02070309020205020404" pitchFamily="49" charset="0"/>
              </a:rPr>
              <a:t>  </a:t>
            </a:r>
            <a:r>
              <a:rPr lang="en-US" sz="1800" dirty="0" err="1">
                <a:solidFill>
                  <a:schemeClr val="bg1"/>
                </a:solidFill>
                <a:latin typeface="Lucida Console" panose="020B0609040504020204" pitchFamily="49" charset="0"/>
                <a:cs typeface="Courier New" panose="02070309020205020404" pitchFamily="49" charset="0"/>
              </a:rPr>
              <a:t>cumtime</a:t>
            </a:r>
            <a:r>
              <a:rPr lang="en-US" sz="1800" dirty="0">
                <a:solidFill>
                  <a:schemeClr val="bg1"/>
                </a:solidFill>
                <a:latin typeface="Lucida Console" panose="020B0609040504020204" pitchFamily="49" charset="0"/>
                <a:cs typeface="Courier New" panose="02070309020205020404" pitchFamily="49" charset="0"/>
              </a:rPr>
              <a:t>  </a:t>
            </a:r>
            <a:r>
              <a:rPr lang="en-US" sz="1800" dirty="0" err="1">
                <a:solidFill>
                  <a:schemeClr val="bg1"/>
                </a:solidFill>
                <a:latin typeface="Lucida Console" panose="020B0609040504020204" pitchFamily="49" charset="0"/>
                <a:cs typeface="Courier New" panose="02070309020205020404" pitchFamily="49" charset="0"/>
              </a:rPr>
              <a:t>percall</a:t>
            </a:r>
            <a:r>
              <a:rPr lang="en-US" sz="1800" dirty="0">
                <a:solidFill>
                  <a:schemeClr val="bg1"/>
                </a:solidFill>
                <a:latin typeface="Lucida Console" panose="020B0609040504020204" pitchFamily="49" charset="0"/>
                <a:cs typeface="Courier New" panose="02070309020205020404" pitchFamily="49" charset="0"/>
              </a:rPr>
              <a:t> </a:t>
            </a:r>
            <a:r>
              <a:rPr lang="en-US" sz="1800" dirty="0" err="1">
                <a:solidFill>
                  <a:schemeClr val="bg1"/>
                </a:solidFill>
                <a:latin typeface="Lucida Console" panose="020B0609040504020204" pitchFamily="49" charset="0"/>
                <a:cs typeface="Courier New" panose="02070309020205020404" pitchFamily="49" charset="0"/>
              </a:rPr>
              <a:t>filename:lineno</a:t>
            </a:r>
            <a:r>
              <a:rPr lang="en-US" sz="1800" dirty="0">
                <a:solidFill>
                  <a:schemeClr val="bg1"/>
                </a:solidFill>
                <a:latin typeface="Lucida Console" panose="020B0609040504020204" pitchFamily="49" charset="0"/>
                <a:cs typeface="Courier New" panose="02070309020205020404" pitchFamily="49" charset="0"/>
              </a:rPr>
              <a:t>(function)</a:t>
            </a:r>
          </a:p>
          <a:p>
            <a:pPr>
              <a:lnSpc>
                <a:spcPct val="120000"/>
              </a:lnSpc>
              <a:spcBef>
                <a:spcPts val="0"/>
              </a:spcBef>
            </a:pPr>
            <a:r>
              <a:rPr lang="en-US" sz="1800" dirty="0">
                <a:solidFill>
                  <a:schemeClr val="bg1"/>
                </a:solidFill>
                <a:latin typeface="Lucida Console" panose="020B0609040504020204" pitchFamily="49" charset="0"/>
                <a:cs typeface="Courier New" panose="02070309020205020404" pitchFamily="49" charset="0"/>
              </a:rPr>
              <a:t>        1    9.597    9.597   10.268   10.268 demo.py:6(</a:t>
            </a:r>
            <a:r>
              <a:rPr lang="en-US" sz="1800" dirty="0" err="1">
                <a:solidFill>
                  <a:schemeClr val="bg1"/>
                </a:solidFill>
                <a:latin typeface="Lucida Console" panose="020B0609040504020204" pitchFamily="49" charset="0"/>
                <a:cs typeface="Courier New" panose="02070309020205020404" pitchFamily="49" charset="0"/>
              </a:rPr>
              <a:t>process_slow</a:t>
            </a:r>
            <a:r>
              <a:rPr lang="en-US" sz="1800" dirty="0">
                <a:solidFill>
                  <a:schemeClr val="bg1"/>
                </a:solidFill>
                <a:latin typeface="Lucida Console" panose="020B0609040504020204" pitchFamily="49" charset="0"/>
                <a:cs typeface="Courier New" panose="02070309020205020404" pitchFamily="49" charset="0"/>
              </a:rPr>
              <a:t>)</a:t>
            </a:r>
          </a:p>
          <a:p>
            <a:pPr>
              <a:lnSpc>
                <a:spcPct val="120000"/>
              </a:lnSpc>
              <a:spcBef>
                <a:spcPts val="0"/>
              </a:spcBef>
            </a:pPr>
            <a:r>
              <a:rPr lang="en-US" sz="1800" dirty="0">
                <a:solidFill>
                  <a:schemeClr val="bg1"/>
                </a:solidFill>
                <a:latin typeface="Lucida Console" panose="020B0609040504020204" pitchFamily="49" charset="0"/>
                <a:cs typeface="Courier New" panose="02070309020205020404" pitchFamily="49" charset="0"/>
              </a:rPr>
              <a:t>        1    3.850    3.850    5.302    5.302 demo.py:12(</a:t>
            </a:r>
            <a:r>
              <a:rPr lang="en-US" sz="1800" dirty="0" err="1">
                <a:solidFill>
                  <a:schemeClr val="bg1"/>
                </a:solidFill>
                <a:latin typeface="Lucida Console" panose="020B0609040504020204" pitchFamily="49" charset="0"/>
                <a:cs typeface="Courier New" panose="02070309020205020404" pitchFamily="49" charset="0"/>
              </a:rPr>
              <a:t>process_fast</a:t>
            </a:r>
            <a:r>
              <a:rPr lang="en-US" sz="1800" dirty="0">
                <a:solidFill>
                  <a:schemeClr val="bg1"/>
                </a:solidFill>
                <a:latin typeface="Lucida Console" panose="020B0609040504020204" pitchFamily="49" charset="0"/>
                <a:cs typeface="Courier New" panose="02070309020205020404" pitchFamily="49" charset="0"/>
              </a:rPr>
              <a:t>)</a:t>
            </a:r>
          </a:p>
          <a:p>
            <a:pPr>
              <a:lnSpc>
                <a:spcPct val="120000"/>
              </a:lnSpc>
              <a:spcBef>
                <a:spcPts val="0"/>
              </a:spcBef>
            </a:pPr>
            <a:r>
              <a:rPr lang="en-US" sz="1800" dirty="0">
                <a:solidFill>
                  <a:schemeClr val="bg1"/>
                </a:solidFill>
                <a:latin typeface="Lucida Console" panose="020B0609040504020204" pitchFamily="49" charset="0"/>
                <a:cs typeface="Courier New" panose="02070309020205020404" pitchFamily="49" charset="0"/>
              </a:rPr>
              <a:t> 20000000    1.267    0.000    1.267    0.000 {method 'get' of '</a:t>
            </a:r>
            <a:r>
              <a:rPr lang="en-US" sz="1800" dirty="0" err="1">
                <a:solidFill>
                  <a:schemeClr val="bg1"/>
                </a:solidFill>
                <a:latin typeface="Lucida Console" panose="020B0609040504020204" pitchFamily="49" charset="0"/>
                <a:cs typeface="Courier New" panose="02070309020205020404" pitchFamily="49" charset="0"/>
              </a:rPr>
              <a:t>dict</a:t>
            </a:r>
            <a:r>
              <a:rPr lang="en-US" sz="1800" dirty="0">
                <a:solidFill>
                  <a:schemeClr val="bg1"/>
                </a:solidFill>
                <a:latin typeface="Lucida Console" panose="020B0609040504020204" pitchFamily="49" charset="0"/>
                <a:cs typeface="Courier New" panose="02070309020205020404" pitchFamily="49" charset="0"/>
              </a:rPr>
              <a:t>' objects}</a:t>
            </a:r>
          </a:p>
          <a:p>
            <a:pPr>
              <a:lnSpc>
                <a:spcPct val="120000"/>
              </a:lnSpc>
              <a:spcBef>
                <a:spcPts val="0"/>
              </a:spcBef>
            </a:pPr>
            <a:r>
              <a:rPr lang="en-US" sz="1800" dirty="0">
                <a:solidFill>
                  <a:schemeClr val="bg1"/>
                </a:solidFill>
                <a:latin typeface="Lucida Console" panose="020B0609040504020204" pitchFamily="49" charset="0"/>
                <a:cs typeface="Courier New" panose="02070309020205020404" pitchFamily="49" charset="0"/>
              </a:rPr>
              <a:t> 10000000    0.790    0.000    0.790    0.000 {method 'append' of 'list' objects}</a:t>
            </a:r>
          </a:p>
          <a:p>
            <a:pPr>
              <a:lnSpc>
                <a:spcPct val="120000"/>
              </a:lnSpc>
              <a:spcBef>
                <a:spcPts val="0"/>
              </a:spcBef>
            </a:pPr>
            <a:r>
              <a:rPr lang="en-US" sz="1800" dirty="0">
                <a:solidFill>
                  <a:schemeClr val="bg1"/>
                </a:solidFill>
                <a:latin typeface="Lucida Console" panose="020B0609040504020204" pitchFamily="49" charset="0"/>
                <a:cs typeface="Courier New" panose="02070309020205020404" pitchFamily="49" charset="0"/>
              </a:rPr>
              <a:t>        1    0.066    0.066    0.066    0.066 {method 'join' of '</a:t>
            </a:r>
            <a:r>
              <a:rPr lang="en-US" sz="1800" dirty="0" err="1">
                <a:solidFill>
                  <a:schemeClr val="bg1"/>
                </a:solidFill>
                <a:latin typeface="Lucida Console" panose="020B0609040504020204" pitchFamily="49" charset="0"/>
                <a:cs typeface="Courier New" panose="02070309020205020404" pitchFamily="49" charset="0"/>
              </a:rPr>
              <a:t>str</a:t>
            </a:r>
            <a:r>
              <a:rPr lang="en-US" sz="1800" dirty="0">
                <a:solidFill>
                  <a:schemeClr val="bg1"/>
                </a:solidFill>
                <a:latin typeface="Lucida Console" panose="020B0609040504020204" pitchFamily="49" charset="0"/>
                <a:cs typeface="Courier New" panose="02070309020205020404" pitchFamily="49" charset="0"/>
              </a:rPr>
              <a:t>' objects}</a:t>
            </a:r>
          </a:p>
          <a:p>
            <a:pPr>
              <a:lnSpc>
                <a:spcPct val="120000"/>
              </a:lnSpc>
              <a:spcBef>
                <a:spcPts val="0"/>
              </a:spcBef>
            </a:pPr>
            <a:r>
              <a:rPr lang="en-US" sz="1800" dirty="0">
                <a:solidFill>
                  <a:schemeClr val="bg1"/>
                </a:solidFill>
                <a:latin typeface="Lucida Console" panose="020B0609040504020204" pitchFamily="49" charset="0"/>
                <a:cs typeface="Courier New" panose="02070309020205020404" pitchFamily="49" charset="0"/>
              </a:rPr>
              <a:t>        1    0.038    0.038    5.340    5.340 run.py:7(</a:t>
            </a:r>
            <a:r>
              <a:rPr lang="en-US" sz="1800" dirty="0" err="1">
                <a:solidFill>
                  <a:schemeClr val="bg1"/>
                </a:solidFill>
                <a:latin typeface="Lucida Console" panose="020B0609040504020204" pitchFamily="49" charset="0"/>
                <a:cs typeface="Courier New" panose="02070309020205020404" pitchFamily="49" charset="0"/>
              </a:rPr>
              <a:t>fast_encode</a:t>
            </a:r>
            <a:r>
              <a:rPr lang="en-US" sz="1800" dirty="0">
                <a:solidFill>
                  <a:schemeClr val="bg1"/>
                </a:solidFill>
                <a:latin typeface="Lucida Console" panose="020B0609040504020204" pitchFamily="49" charset="0"/>
                <a:cs typeface="Courier New" panose="02070309020205020404" pitchFamily="49" charset="0"/>
              </a:rPr>
              <a:t>)</a:t>
            </a:r>
          </a:p>
          <a:p>
            <a:pPr>
              <a:lnSpc>
                <a:spcPct val="120000"/>
              </a:lnSpc>
              <a:spcBef>
                <a:spcPts val="0"/>
              </a:spcBef>
            </a:pPr>
            <a:r>
              <a:rPr lang="en-US" sz="1800" dirty="0">
                <a:solidFill>
                  <a:schemeClr val="bg1"/>
                </a:solidFill>
                <a:latin typeface="Lucida Console" panose="020B0609040504020204" pitchFamily="49" charset="0"/>
                <a:cs typeface="Courier New" panose="02070309020205020404" pitchFamily="49" charset="0"/>
              </a:rPr>
              <a:t>        1    0.009    0.009   15.617   15.617 run.py:1(&lt;module&gt;)</a:t>
            </a:r>
          </a:p>
          <a:p>
            <a:pPr>
              <a:lnSpc>
                <a:spcPct val="120000"/>
              </a:lnSpc>
              <a:spcBef>
                <a:spcPts val="0"/>
              </a:spcBef>
            </a:pPr>
            <a:r>
              <a:rPr lang="en-US" sz="1800" dirty="0">
                <a:solidFill>
                  <a:schemeClr val="bg1"/>
                </a:solidFill>
                <a:latin typeface="Lucida Console" panose="020B0609040504020204" pitchFamily="49" charset="0"/>
                <a:cs typeface="Courier New" panose="02070309020205020404" pitchFamily="49" charset="0"/>
              </a:rPr>
              <a:t>        1    0.000    0.000   10.268   10.268 run.py:4(</a:t>
            </a:r>
            <a:r>
              <a:rPr lang="en-US" sz="1800" dirty="0" err="1">
                <a:solidFill>
                  <a:schemeClr val="bg1"/>
                </a:solidFill>
                <a:latin typeface="Lucida Console" panose="020B0609040504020204" pitchFamily="49" charset="0"/>
                <a:cs typeface="Courier New" panose="02070309020205020404" pitchFamily="49" charset="0"/>
              </a:rPr>
              <a:t>slow_encode</a:t>
            </a:r>
            <a:r>
              <a:rPr lang="en-US" sz="1800" dirty="0">
                <a:solidFill>
                  <a:schemeClr val="bg1"/>
                </a:solidFill>
                <a:latin typeface="Lucida Console" panose="020B0609040504020204" pitchFamily="49" charset="0"/>
                <a:cs typeface="Courier New" panose="02070309020205020404" pitchFamily="49" charset="0"/>
              </a:rPr>
              <a:t>)</a:t>
            </a:r>
          </a:p>
          <a:p>
            <a:pPr>
              <a:lnSpc>
                <a:spcPct val="120000"/>
              </a:lnSpc>
              <a:spcBef>
                <a:spcPts val="0"/>
              </a:spcBef>
            </a:pPr>
            <a:r>
              <a:rPr lang="en-US" sz="1800" dirty="0">
                <a:solidFill>
                  <a:schemeClr val="bg1"/>
                </a:solidFill>
                <a:latin typeface="Lucida Console" panose="020B0609040504020204" pitchFamily="49" charset="0"/>
                <a:cs typeface="Courier New" panose="02070309020205020404" pitchFamily="49" charset="0"/>
              </a:rPr>
              <a:t/>
            </a:r>
            <a:br>
              <a:rPr lang="en-US" sz="1800" dirty="0">
                <a:solidFill>
                  <a:schemeClr val="bg1"/>
                </a:solidFill>
                <a:latin typeface="Lucida Console" panose="020B0609040504020204" pitchFamily="49" charset="0"/>
                <a:cs typeface="Courier New" panose="02070309020205020404" pitchFamily="49" charset="0"/>
              </a:rPr>
            </a:br>
            <a:endParaRPr lang="en-US" sz="1800" dirty="0">
              <a:solidFill>
                <a:schemeClr val="bg1"/>
              </a:solidFill>
              <a:latin typeface="Lucida Console" panose="020B0609040504020204" pitchFamily="49" charset="0"/>
              <a:cs typeface="Courier New" panose="02070309020205020404" pitchFamily="49" charset="0"/>
            </a:endParaRPr>
          </a:p>
          <a:p>
            <a:pPr>
              <a:lnSpc>
                <a:spcPct val="120000"/>
              </a:lnSpc>
              <a:spcBef>
                <a:spcPts val="0"/>
              </a:spcBef>
            </a:pPr>
            <a:endParaRPr lang="en-US" sz="1800" dirty="0">
              <a:solidFill>
                <a:schemeClr val="bg1"/>
              </a:solidFill>
              <a:latin typeface="Lucida Console" panose="020B0609040504020204" pitchFamily="49" charset="0"/>
              <a:cs typeface="Courier New" panose="02070309020205020404" pitchFamily="49" charset="0"/>
            </a:endParaRPr>
          </a:p>
          <a:p>
            <a:pPr marL="0" indent="0">
              <a:buNone/>
            </a:pPr>
            <a:endParaRPr lang="ru-RU" sz="1800" dirty="0"/>
          </a:p>
        </p:txBody>
      </p:sp>
      <p:sp>
        <p:nvSpPr>
          <p:cNvPr id="2" name="Title 1"/>
          <p:cNvSpPr>
            <a:spLocks noGrp="1"/>
          </p:cNvSpPr>
          <p:nvPr>
            <p:ph type="title"/>
          </p:nvPr>
        </p:nvSpPr>
        <p:spPr/>
        <p:txBody>
          <a:bodyPr/>
          <a:lstStyle/>
          <a:p>
            <a:r>
              <a:rPr lang="en-US" dirty="0" err="1" smtClean="0"/>
              <a:t>cProfile</a:t>
            </a:r>
            <a:r>
              <a:rPr lang="en-US" dirty="0" smtClean="0"/>
              <a:t> + </a:t>
            </a:r>
            <a:r>
              <a:rPr lang="en-US" dirty="0" err="1" smtClean="0"/>
              <a:t>pstats</a:t>
            </a:r>
            <a:r>
              <a:rPr lang="en-US" dirty="0" smtClean="0"/>
              <a:t> UI example</a:t>
            </a:r>
            <a:endParaRPr lang="ru-RU" dirty="0"/>
          </a:p>
        </p:txBody>
      </p:sp>
      <p:sp>
        <p:nvSpPr>
          <p:cNvPr id="4" name="Slide Number Placeholder 3"/>
          <p:cNvSpPr>
            <a:spLocks noGrp="1"/>
          </p:cNvSpPr>
          <p:nvPr>
            <p:ph type="sldNum" sz="quarter" idx="12"/>
          </p:nvPr>
        </p:nvSpPr>
        <p:spPr/>
        <p:txBody>
          <a:bodyPr/>
          <a:lstStyle/>
          <a:p>
            <a:fld id="{EE2556C5-CE8C-6547-B838-EA80C61A4AF7}" type="slidenum">
              <a:rPr lang="en-US" smtClean="0"/>
              <a:pPr/>
              <a:t>10</a:t>
            </a:fld>
            <a:endParaRPr lang="en-US" dirty="0"/>
          </a:p>
        </p:txBody>
      </p:sp>
      <p:sp>
        <p:nvSpPr>
          <p:cNvPr id="6" name="Rectangle 5"/>
          <p:cNvSpPr/>
          <p:nvPr/>
        </p:nvSpPr>
        <p:spPr>
          <a:xfrm>
            <a:off x="228600" y="5870452"/>
            <a:ext cx="2743200" cy="646331"/>
          </a:xfrm>
          <a:prstGeom prst="rect">
            <a:avLst/>
          </a:prstGeom>
          <a:solidFill>
            <a:schemeClr val="bg1">
              <a:lumMod val="75000"/>
            </a:schemeClr>
          </a:solidFill>
          <a:ln w="15875" cap="sq">
            <a:solidFill>
              <a:schemeClr val="tx1"/>
            </a:solidFill>
          </a:ln>
        </p:spPr>
        <p:txBody>
          <a:bodyPr wrap="square">
            <a:spAutoFit/>
          </a:bodyPr>
          <a:lstStyle/>
          <a:p>
            <a:r>
              <a:rPr lang="en-US" dirty="0"/>
              <a:t>slow: 10.27 </a:t>
            </a:r>
            <a:r>
              <a:rPr lang="en-US" dirty="0" smtClean="0"/>
              <a:t>sec = 1.12x</a:t>
            </a:r>
            <a:endParaRPr lang="en-US" dirty="0"/>
          </a:p>
          <a:p>
            <a:r>
              <a:rPr lang="en-US" dirty="0"/>
              <a:t>fast: 5.34 </a:t>
            </a:r>
            <a:r>
              <a:rPr lang="en-US" dirty="0" smtClean="0"/>
              <a:t>sec = 1.69x</a:t>
            </a:r>
            <a:endParaRPr lang="en-US" dirty="0"/>
          </a:p>
        </p:txBody>
      </p:sp>
    </p:spTree>
    <p:extLst>
      <p:ext uri="{BB962C8B-B14F-4D97-AF65-F5344CB8AC3E}">
        <p14:creationId xmlns:p14="http://schemas.microsoft.com/office/powerpoint/2010/main" val="39863276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cProfile + RunSnakeRun</a:t>
            </a:r>
            <a:endParaRPr lang="ru-RU" dirty="0"/>
          </a:p>
        </p:txBody>
      </p:sp>
      <p:sp>
        <p:nvSpPr>
          <p:cNvPr id="3" name="Slide Number Placeholder 2"/>
          <p:cNvSpPr>
            <a:spLocks noGrp="1"/>
          </p:cNvSpPr>
          <p:nvPr>
            <p:ph type="sldNum" sz="quarter" idx="12"/>
          </p:nvPr>
        </p:nvSpPr>
        <p:spPr/>
        <p:txBody>
          <a:bodyPr/>
          <a:lstStyle/>
          <a:p>
            <a:fld id="{EE2556C5-CE8C-6547-B838-EA80C61A4AF7}" type="slidenum">
              <a:rPr lang="en-US" smtClean="0"/>
              <a:pPr/>
              <a:t>11</a:t>
            </a:fld>
            <a:endParaRPr lang="en-US" dirty="0"/>
          </a:p>
        </p:txBody>
      </p:sp>
      <p:sp>
        <p:nvSpPr>
          <p:cNvPr id="4" name="Content Placeholder 3"/>
          <p:cNvSpPr>
            <a:spLocks noGrp="1"/>
          </p:cNvSpPr>
          <p:nvPr>
            <p:ph idx="1"/>
          </p:nvPr>
        </p:nvSpPr>
        <p:spPr/>
        <p:txBody>
          <a:bodyPr/>
          <a:lstStyle/>
          <a:p>
            <a:endParaRPr lang="ru-RU"/>
          </a:p>
        </p:txBody>
      </p:sp>
      <p:pic>
        <p:nvPicPr>
          <p:cNvPr id="5" name="Picture 4"/>
          <p:cNvPicPr>
            <a:picLocks noChangeAspect="1"/>
          </p:cNvPicPr>
          <p:nvPr/>
        </p:nvPicPr>
        <p:blipFill>
          <a:blip r:embed="rId3"/>
          <a:stretch>
            <a:fillRect/>
          </a:stretch>
        </p:blipFill>
        <p:spPr>
          <a:xfrm>
            <a:off x="445003" y="1377779"/>
            <a:ext cx="8308689" cy="4794421"/>
          </a:xfrm>
          <a:prstGeom prst="rect">
            <a:avLst/>
          </a:prstGeom>
        </p:spPr>
      </p:pic>
    </p:spTree>
    <p:extLst>
      <p:ext uri="{BB962C8B-B14F-4D97-AF65-F5344CB8AC3E}">
        <p14:creationId xmlns:p14="http://schemas.microsoft.com/office/powerpoint/2010/main" val="11271907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E2556C5-CE8C-6547-B838-EA80C61A4AF7}" type="slidenum">
              <a:rPr lang="en-US" smtClean="0"/>
              <a:pPr/>
              <a:t>12</a:t>
            </a:fld>
            <a:endParaRPr lang="en-US" dirty="0"/>
          </a:p>
        </p:txBody>
      </p:sp>
      <p:sp>
        <p:nvSpPr>
          <p:cNvPr id="4" name="Title 3"/>
          <p:cNvSpPr>
            <a:spLocks noGrp="1"/>
          </p:cNvSpPr>
          <p:nvPr>
            <p:ph type="title"/>
          </p:nvPr>
        </p:nvSpPr>
        <p:spPr/>
        <p:txBody>
          <a:bodyPr/>
          <a:lstStyle/>
          <a:p>
            <a:r>
              <a:rPr lang="en-US" dirty="0" err="1" smtClean="0"/>
              <a:t>cProfile</a:t>
            </a:r>
            <a:r>
              <a:rPr lang="en-US" dirty="0" smtClean="0"/>
              <a:t> in </a:t>
            </a:r>
            <a:r>
              <a:rPr lang="en-US" dirty="0" err="1" smtClean="0"/>
              <a:t>PyCharm</a:t>
            </a:r>
            <a:endParaRPr lang="en-US" dirty="0"/>
          </a:p>
        </p:txBody>
      </p:sp>
      <p:pic>
        <p:nvPicPr>
          <p:cNvPr id="7" name="Picture 6"/>
          <p:cNvPicPr>
            <a:picLocks noChangeAspect="1"/>
          </p:cNvPicPr>
          <p:nvPr/>
        </p:nvPicPr>
        <p:blipFill>
          <a:blip r:embed="rId3"/>
          <a:stretch>
            <a:fillRect/>
          </a:stretch>
        </p:blipFill>
        <p:spPr>
          <a:xfrm>
            <a:off x="914400" y="1194579"/>
            <a:ext cx="6805216" cy="5444173"/>
          </a:xfrm>
          <a:prstGeom prst="rect">
            <a:avLst/>
          </a:prstGeom>
        </p:spPr>
      </p:pic>
      <p:sp>
        <p:nvSpPr>
          <p:cNvPr id="6" name="Rectangle 5"/>
          <p:cNvSpPr/>
          <p:nvPr/>
        </p:nvSpPr>
        <p:spPr>
          <a:xfrm>
            <a:off x="228600" y="5870452"/>
            <a:ext cx="2743200" cy="646331"/>
          </a:xfrm>
          <a:prstGeom prst="rect">
            <a:avLst/>
          </a:prstGeom>
          <a:solidFill>
            <a:schemeClr val="bg1">
              <a:lumMod val="75000"/>
            </a:schemeClr>
          </a:solidFill>
          <a:ln w="15875" cap="sq">
            <a:solidFill>
              <a:schemeClr val="tx1"/>
            </a:solidFill>
          </a:ln>
        </p:spPr>
        <p:txBody>
          <a:bodyPr wrap="square">
            <a:spAutoFit/>
          </a:bodyPr>
          <a:lstStyle/>
          <a:p>
            <a:r>
              <a:rPr lang="en-US" dirty="0"/>
              <a:t>slow: </a:t>
            </a:r>
            <a:r>
              <a:rPr lang="en-US" dirty="0" smtClean="0"/>
              <a:t>10.07 sec = 1.10x</a:t>
            </a:r>
            <a:endParaRPr lang="en-US" dirty="0"/>
          </a:p>
          <a:p>
            <a:r>
              <a:rPr lang="en-US" dirty="0"/>
              <a:t>fast: </a:t>
            </a:r>
            <a:r>
              <a:rPr lang="en-US" dirty="0" smtClean="0"/>
              <a:t>5.60 sec = 1.77x</a:t>
            </a:r>
            <a:endParaRPr lang="en-US" dirty="0"/>
          </a:p>
        </p:txBody>
      </p:sp>
    </p:spTree>
    <p:extLst>
      <p:ext uri="{BB962C8B-B14F-4D97-AF65-F5344CB8AC3E}">
        <p14:creationId xmlns:p14="http://schemas.microsoft.com/office/powerpoint/2010/main" val="10470414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983163"/>
          </a:xfrm>
          <a:solidFill>
            <a:schemeClr val="tx1"/>
          </a:solidFill>
        </p:spPr>
        <p:txBody>
          <a:bodyPr>
            <a:normAutofit fontScale="92500" lnSpcReduction="10000"/>
          </a:bodyPr>
          <a:lstStyle/>
          <a:p>
            <a:pPr>
              <a:lnSpc>
                <a:spcPct val="120000"/>
              </a:lnSpc>
              <a:spcBef>
                <a:spcPts val="0"/>
              </a:spcBef>
            </a:pPr>
            <a:r>
              <a:rPr lang="en-US" sz="1300" dirty="0">
                <a:solidFill>
                  <a:schemeClr val="bg1"/>
                </a:solidFill>
                <a:latin typeface="Lucida Console" panose="020B0609040504020204" pitchFamily="49" charset="0"/>
                <a:cs typeface="Courier New" panose="02070309020205020404" pitchFamily="49" charset="0"/>
              </a:rPr>
              <a:t>Total time: 18.095 s</a:t>
            </a:r>
          </a:p>
          <a:p>
            <a:pPr>
              <a:lnSpc>
                <a:spcPct val="120000"/>
              </a:lnSpc>
              <a:spcBef>
                <a:spcPts val="0"/>
              </a:spcBef>
            </a:pPr>
            <a:r>
              <a:rPr lang="en-US" sz="1300" dirty="0">
                <a:solidFill>
                  <a:schemeClr val="bg1"/>
                </a:solidFill>
                <a:latin typeface="Lucida Console" panose="020B0609040504020204" pitchFamily="49" charset="0"/>
                <a:cs typeface="Courier New" panose="02070309020205020404" pitchFamily="49" charset="0"/>
              </a:rPr>
              <a:t>File: demo_lp.py</a:t>
            </a:r>
          </a:p>
          <a:p>
            <a:pPr>
              <a:lnSpc>
                <a:spcPct val="120000"/>
              </a:lnSpc>
              <a:spcBef>
                <a:spcPts val="0"/>
              </a:spcBef>
            </a:pPr>
            <a:r>
              <a:rPr lang="en-US" sz="1300" dirty="0">
                <a:solidFill>
                  <a:schemeClr val="bg1"/>
                </a:solidFill>
                <a:latin typeface="Lucida Console" panose="020B0609040504020204" pitchFamily="49" charset="0"/>
                <a:cs typeface="Courier New" panose="02070309020205020404" pitchFamily="49" charset="0"/>
              </a:rPr>
              <a:t>Function: </a:t>
            </a:r>
            <a:r>
              <a:rPr lang="en-US" sz="1300" dirty="0" err="1">
                <a:solidFill>
                  <a:schemeClr val="bg1"/>
                </a:solidFill>
                <a:latin typeface="Lucida Console" panose="020B0609040504020204" pitchFamily="49" charset="0"/>
                <a:cs typeface="Courier New" panose="02070309020205020404" pitchFamily="49" charset="0"/>
              </a:rPr>
              <a:t>process_slow</a:t>
            </a:r>
            <a:r>
              <a:rPr lang="en-US" sz="1300" dirty="0">
                <a:solidFill>
                  <a:schemeClr val="bg1"/>
                </a:solidFill>
                <a:latin typeface="Lucida Console" panose="020B0609040504020204" pitchFamily="49" charset="0"/>
                <a:cs typeface="Courier New" panose="02070309020205020404" pitchFamily="49" charset="0"/>
              </a:rPr>
              <a:t> at line 6</a:t>
            </a:r>
          </a:p>
          <a:p>
            <a:pPr>
              <a:lnSpc>
                <a:spcPct val="120000"/>
              </a:lnSpc>
              <a:spcBef>
                <a:spcPts val="0"/>
              </a:spcBef>
            </a:pPr>
            <a:r>
              <a:rPr lang="en-US" sz="1300" dirty="0">
                <a:solidFill>
                  <a:schemeClr val="bg1"/>
                </a:solidFill>
                <a:latin typeface="Lucida Console" panose="020B0609040504020204" pitchFamily="49" charset="0"/>
                <a:cs typeface="Courier New" panose="02070309020205020404" pitchFamily="49" charset="0"/>
              </a:rPr>
              <a:t>Line #      Hits     Time  Per Hit   % Time  Line Contents</a:t>
            </a:r>
          </a:p>
          <a:p>
            <a:pPr>
              <a:lnSpc>
                <a:spcPct val="120000"/>
              </a:lnSpc>
              <a:spcBef>
                <a:spcPts val="0"/>
              </a:spcBef>
            </a:pPr>
            <a:r>
              <a:rPr lang="en-US" sz="1300" dirty="0">
                <a:solidFill>
                  <a:schemeClr val="bg1"/>
                </a:solidFill>
                <a:latin typeface="Lucida Console" panose="020B0609040504020204" pitchFamily="49" charset="0"/>
                <a:cs typeface="Courier New" panose="02070309020205020404" pitchFamily="49" charset="0"/>
              </a:rPr>
              <a:t>==========================================================</a:t>
            </a:r>
          </a:p>
          <a:p>
            <a:pPr>
              <a:lnSpc>
                <a:spcPct val="120000"/>
              </a:lnSpc>
              <a:spcBef>
                <a:spcPts val="0"/>
              </a:spcBef>
            </a:pPr>
            <a:r>
              <a:rPr lang="en-US" sz="1300" dirty="0">
                <a:solidFill>
                  <a:schemeClr val="bg1"/>
                </a:solidFill>
                <a:latin typeface="Lucida Console" panose="020B0609040504020204" pitchFamily="49" charset="0"/>
                <a:cs typeface="Courier New" panose="02070309020205020404" pitchFamily="49" charset="0"/>
              </a:rPr>
              <a:t>     6                                       @profile</a:t>
            </a:r>
          </a:p>
          <a:p>
            <a:pPr>
              <a:lnSpc>
                <a:spcPct val="120000"/>
              </a:lnSpc>
              <a:spcBef>
                <a:spcPts val="0"/>
              </a:spcBef>
            </a:pPr>
            <a:r>
              <a:rPr lang="en-US" sz="1300" dirty="0">
                <a:solidFill>
                  <a:schemeClr val="bg1"/>
                </a:solidFill>
                <a:latin typeface="Lucida Console" panose="020B0609040504020204" pitchFamily="49" charset="0"/>
                <a:cs typeface="Courier New" panose="02070309020205020404" pitchFamily="49" charset="0"/>
              </a:rPr>
              <a:t>     7                                       </a:t>
            </a:r>
            <a:r>
              <a:rPr lang="en-US" sz="1300" dirty="0" err="1">
                <a:solidFill>
                  <a:schemeClr val="bg1"/>
                </a:solidFill>
                <a:latin typeface="Lucida Console" panose="020B0609040504020204" pitchFamily="49" charset="0"/>
                <a:cs typeface="Courier New" panose="02070309020205020404" pitchFamily="49" charset="0"/>
              </a:rPr>
              <a:t>def</a:t>
            </a:r>
            <a:r>
              <a:rPr lang="en-US" sz="1300" dirty="0">
                <a:solidFill>
                  <a:schemeClr val="bg1"/>
                </a:solidFill>
                <a:latin typeface="Lucida Console" panose="020B0609040504020204" pitchFamily="49" charset="0"/>
                <a:cs typeface="Courier New" panose="02070309020205020404" pitchFamily="49" charset="0"/>
              </a:rPr>
              <a:t> </a:t>
            </a:r>
            <a:r>
              <a:rPr lang="en-US" sz="1300" dirty="0" err="1">
                <a:solidFill>
                  <a:schemeClr val="bg1"/>
                </a:solidFill>
                <a:latin typeface="Lucida Console" panose="020B0609040504020204" pitchFamily="49" charset="0"/>
                <a:cs typeface="Courier New" panose="02070309020205020404" pitchFamily="49" charset="0"/>
              </a:rPr>
              <a:t>process_slow</a:t>
            </a:r>
            <a:r>
              <a:rPr lang="en-US" sz="1300" dirty="0">
                <a:solidFill>
                  <a:schemeClr val="bg1"/>
                </a:solidFill>
                <a:latin typeface="Lucida Console" panose="020B0609040504020204" pitchFamily="49" charset="0"/>
                <a:cs typeface="Courier New" panose="02070309020205020404" pitchFamily="49" charset="0"/>
              </a:rPr>
              <a:t>(self):</a:t>
            </a:r>
          </a:p>
          <a:p>
            <a:pPr>
              <a:lnSpc>
                <a:spcPct val="120000"/>
              </a:lnSpc>
              <a:spcBef>
                <a:spcPts val="0"/>
              </a:spcBef>
            </a:pPr>
            <a:r>
              <a:rPr lang="en-US" sz="1300" dirty="0">
                <a:solidFill>
                  <a:schemeClr val="bg1"/>
                </a:solidFill>
                <a:latin typeface="Lucida Console" panose="020B0609040504020204" pitchFamily="49" charset="0"/>
                <a:cs typeface="Courier New" panose="02070309020205020404" pitchFamily="49" charset="0"/>
              </a:rPr>
              <a:t>     8         1       14     14.0      0.0      result = ''</a:t>
            </a:r>
          </a:p>
          <a:p>
            <a:pPr>
              <a:lnSpc>
                <a:spcPct val="120000"/>
              </a:lnSpc>
              <a:spcBef>
                <a:spcPts val="0"/>
              </a:spcBef>
            </a:pPr>
            <a:r>
              <a:rPr lang="en-US" sz="1300" dirty="0">
                <a:solidFill>
                  <a:schemeClr val="bg1"/>
                </a:solidFill>
                <a:latin typeface="Lucida Console" panose="020B0609040504020204" pitchFamily="49" charset="0"/>
                <a:cs typeface="Courier New" panose="02070309020205020404" pitchFamily="49" charset="0"/>
              </a:rPr>
              <a:t>     9  10000001 10260548      1.0     23.3      for </a:t>
            </a:r>
            <a:r>
              <a:rPr lang="en-US" sz="1300" dirty="0" err="1">
                <a:solidFill>
                  <a:schemeClr val="bg1"/>
                </a:solidFill>
                <a:latin typeface="Lucida Console" panose="020B0609040504020204" pitchFamily="49" charset="0"/>
                <a:cs typeface="Courier New" panose="02070309020205020404" pitchFamily="49" charset="0"/>
              </a:rPr>
              <a:t>ch</a:t>
            </a:r>
            <a:r>
              <a:rPr lang="en-US" sz="1300" dirty="0">
                <a:solidFill>
                  <a:schemeClr val="bg1"/>
                </a:solidFill>
                <a:latin typeface="Lucida Console" panose="020B0609040504020204" pitchFamily="49" charset="0"/>
                <a:cs typeface="Courier New" panose="02070309020205020404" pitchFamily="49" charset="0"/>
              </a:rPr>
              <a:t> in </a:t>
            </a:r>
            <a:r>
              <a:rPr lang="en-US" sz="1300" dirty="0" err="1">
                <a:solidFill>
                  <a:schemeClr val="bg1"/>
                </a:solidFill>
                <a:latin typeface="Lucida Console" panose="020B0609040504020204" pitchFamily="49" charset="0"/>
                <a:cs typeface="Courier New" panose="02070309020205020404" pitchFamily="49" charset="0"/>
              </a:rPr>
              <a:t>self.input</a:t>
            </a:r>
            <a:r>
              <a:rPr lang="en-US" sz="1300" dirty="0">
                <a:solidFill>
                  <a:schemeClr val="bg1"/>
                </a:solidFill>
                <a:latin typeface="Lucida Console" panose="020B0609040504020204" pitchFamily="49" charset="0"/>
                <a:cs typeface="Courier New" panose="02070309020205020404" pitchFamily="49" charset="0"/>
              </a:rPr>
              <a:t>:</a:t>
            </a:r>
          </a:p>
          <a:p>
            <a:pPr>
              <a:lnSpc>
                <a:spcPct val="120000"/>
              </a:lnSpc>
              <a:spcBef>
                <a:spcPts val="0"/>
              </a:spcBef>
            </a:pPr>
            <a:r>
              <a:rPr lang="en-US" sz="1300" dirty="0">
                <a:solidFill>
                  <a:schemeClr val="bg1"/>
                </a:solidFill>
                <a:latin typeface="Lucida Console" panose="020B0609040504020204" pitchFamily="49" charset="0"/>
                <a:cs typeface="Courier New" panose="02070309020205020404" pitchFamily="49" charset="0"/>
              </a:rPr>
              <a:t>    10  10000000 33814644      3.4     76.7          result += </a:t>
            </a:r>
            <a:r>
              <a:rPr lang="en-US" sz="1300" dirty="0" err="1">
                <a:solidFill>
                  <a:schemeClr val="bg1"/>
                </a:solidFill>
                <a:latin typeface="Lucida Console" panose="020B0609040504020204" pitchFamily="49" charset="0"/>
                <a:cs typeface="Courier New" panose="02070309020205020404" pitchFamily="49" charset="0"/>
              </a:rPr>
              <a:t>self.CHAR_MAP.get</a:t>
            </a:r>
            <a:r>
              <a:rPr lang="en-US" sz="1300" dirty="0">
                <a:solidFill>
                  <a:schemeClr val="bg1"/>
                </a:solidFill>
                <a:latin typeface="Lucida Console" panose="020B0609040504020204" pitchFamily="49" charset="0"/>
                <a:cs typeface="Courier New" panose="02070309020205020404" pitchFamily="49" charset="0"/>
              </a:rPr>
              <a:t>(...</a:t>
            </a:r>
          </a:p>
          <a:p>
            <a:pPr>
              <a:lnSpc>
                <a:spcPct val="120000"/>
              </a:lnSpc>
              <a:spcBef>
                <a:spcPts val="0"/>
              </a:spcBef>
            </a:pPr>
            <a:r>
              <a:rPr lang="en-US" sz="1300" dirty="0">
                <a:solidFill>
                  <a:schemeClr val="bg1"/>
                </a:solidFill>
                <a:latin typeface="Lucida Console" panose="020B0609040504020204" pitchFamily="49" charset="0"/>
                <a:cs typeface="Courier New" panose="02070309020205020404" pitchFamily="49" charset="0"/>
              </a:rPr>
              <a:t>    11         1        4      4.0      0.0      return result</a:t>
            </a:r>
          </a:p>
          <a:p>
            <a:pPr>
              <a:lnSpc>
                <a:spcPct val="120000"/>
              </a:lnSpc>
              <a:spcBef>
                <a:spcPts val="0"/>
              </a:spcBef>
            </a:pPr>
            <a:endParaRPr lang="en-US" sz="1300" dirty="0">
              <a:solidFill>
                <a:schemeClr val="bg1"/>
              </a:solidFill>
              <a:latin typeface="Lucida Console" panose="020B0609040504020204" pitchFamily="49" charset="0"/>
              <a:cs typeface="Courier New" panose="02070309020205020404" pitchFamily="49" charset="0"/>
            </a:endParaRPr>
          </a:p>
          <a:p>
            <a:pPr>
              <a:lnSpc>
                <a:spcPct val="120000"/>
              </a:lnSpc>
              <a:spcBef>
                <a:spcPts val="0"/>
              </a:spcBef>
            </a:pPr>
            <a:r>
              <a:rPr lang="en-US" sz="1300" dirty="0">
                <a:solidFill>
                  <a:schemeClr val="bg1"/>
                </a:solidFill>
                <a:latin typeface="Lucida Console" panose="020B0609040504020204" pitchFamily="49" charset="0"/>
                <a:cs typeface="Courier New" panose="02070309020205020404" pitchFamily="49" charset="0"/>
              </a:rPr>
              <a:t>Total time: 16.8512 s</a:t>
            </a:r>
          </a:p>
          <a:p>
            <a:pPr>
              <a:lnSpc>
                <a:spcPct val="120000"/>
              </a:lnSpc>
              <a:spcBef>
                <a:spcPts val="0"/>
              </a:spcBef>
            </a:pPr>
            <a:r>
              <a:rPr lang="en-US" sz="1300" dirty="0">
                <a:solidFill>
                  <a:schemeClr val="bg1"/>
                </a:solidFill>
                <a:latin typeface="Lucida Console" panose="020B0609040504020204" pitchFamily="49" charset="0"/>
                <a:cs typeface="Courier New" panose="02070309020205020404" pitchFamily="49" charset="0"/>
              </a:rPr>
              <a:t>File: demo_lp.py</a:t>
            </a:r>
          </a:p>
          <a:p>
            <a:pPr>
              <a:lnSpc>
                <a:spcPct val="120000"/>
              </a:lnSpc>
              <a:spcBef>
                <a:spcPts val="0"/>
              </a:spcBef>
            </a:pPr>
            <a:r>
              <a:rPr lang="en-US" sz="1300" dirty="0">
                <a:solidFill>
                  <a:schemeClr val="bg1"/>
                </a:solidFill>
                <a:latin typeface="Lucida Console" panose="020B0609040504020204" pitchFamily="49" charset="0"/>
                <a:cs typeface="Courier New" panose="02070309020205020404" pitchFamily="49" charset="0"/>
              </a:rPr>
              <a:t>Function: </a:t>
            </a:r>
            <a:r>
              <a:rPr lang="en-US" sz="1300" dirty="0" err="1">
                <a:solidFill>
                  <a:schemeClr val="bg1"/>
                </a:solidFill>
                <a:latin typeface="Lucida Console" panose="020B0609040504020204" pitchFamily="49" charset="0"/>
                <a:cs typeface="Courier New" panose="02070309020205020404" pitchFamily="49" charset="0"/>
              </a:rPr>
              <a:t>process_fast</a:t>
            </a:r>
            <a:r>
              <a:rPr lang="en-US" sz="1300" dirty="0">
                <a:solidFill>
                  <a:schemeClr val="bg1"/>
                </a:solidFill>
                <a:latin typeface="Lucida Console" panose="020B0609040504020204" pitchFamily="49" charset="0"/>
                <a:cs typeface="Courier New" panose="02070309020205020404" pitchFamily="49" charset="0"/>
              </a:rPr>
              <a:t> at line 13</a:t>
            </a:r>
          </a:p>
          <a:p>
            <a:pPr>
              <a:lnSpc>
                <a:spcPct val="120000"/>
              </a:lnSpc>
              <a:spcBef>
                <a:spcPts val="0"/>
              </a:spcBef>
            </a:pPr>
            <a:r>
              <a:rPr lang="en-US" sz="1300" dirty="0">
                <a:solidFill>
                  <a:schemeClr val="bg1"/>
                </a:solidFill>
                <a:latin typeface="Lucida Console" panose="020B0609040504020204" pitchFamily="49" charset="0"/>
                <a:cs typeface="Courier New" panose="02070309020205020404" pitchFamily="49" charset="0"/>
              </a:rPr>
              <a:t>Line #      Hits     Time  Per Hit   % Time  Line Contents</a:t>
            </a:r>
          </a:p>
          <a:p>
            <a:pPr>
              <a:lnSpc>
                <a:spcPct val="120000"/>
              </a:lnSpc>
              <a:spcBef>
                <a:spcPts val="0"/>
              </a:spcBef>
            </a:pPr>
            <a:r>
              <a:rPr lang="en-US" sz="1300" dirty="0">
                <a:solidFill>
                  <a:schemeClr val="bg1"/>
                </a:solidFill>
                <a:latin typeface="Lucida Console" panose="020B0609040504020204" pitchFamily="49" charset="0"/>
                <a:cs typeface="Courier New" panose="02070309020205020404" pitchFamily="49" charset="0"/>
              </a:rPr>
              <a:t>==========================================================</a:t>
            </a:r>
          </a:p>
          <a:p>
            <a:pPr>
              <a:lnSpc>
                <a:spcPct val="120000"/>
              </a:lnSpc>
              <a:spcBef>
                <a:spcPts val="0"/>
              </a:spcBef>
            </a:pPr>
            <a:r>
              <a:rPr lang="en-US" sz="1300" dirty="0">
                <a:solidFill>
                  <a:schemeClr val="bg1"/>
                </a:solidFill>
                <a:latin typeface="Lucida Console" panose="020B0609040504020204" pitchFamily="49" charset="0"/>
                <a:cs typeface="Courier New" panose="02070309020205020404" pitchFamily="49" charset="0"/>
              </a:rPr>
              <a:t>    13                                       @profile</a:t>
            </a:r>
          </a:p>
          <a:p>
            <a:pPr>
              <a:lnSpc>
                <a:spcPct val="120000"/>
              </a:lnSpc>
              <a:spcBef>
                <a:spcPts val="0"/>
              </a:spcBef>
            </a:pPr>
            <a:r>
              <a:rPr lang="en-US" sz="1300" dirty="0">
                <a:solidFill>
                  <a:schemeClr val="bg1"/>
                </a:solidFill>
                <a:latin typeface="Lucida Console" panose="020B0609040504020204" pitchFamily="49" charset="0"/>
                <a:cs typeface="Courier New" panose="02070309020205020404" pitchFamily="49" charset="0"/>
              </a:rPr>
              <a:t>    14                                       </a:t>
            </a:r>
            <a:r>
              <a:rPr lang="en-US" sz="1300" dirty="0" err="1">
                <a:solidFill>
                  <a:schemeClr val="bg1"/>
                </a:solidFill>
                <a:latin typeface="Lucida Console" panose="020B0609040504020204" pitchFamily="49" charset="0"/>
                <a:cs typeface="Courier New" panose="02070309020205020404" pitchFamily="49" charset="0"/>
              </a:rPr>
              <a:t>def</a:t>
            </a:r>
            <a:r>
              <a:rPr lang="en-US" sz="1300" dirty="0">
                <a:solidFill>
                  <a:schemeClr val="bg1"/>
                </a:solidFill>
                <a:latin typeface="Lucida Console" panose="020B0609040504020204" pitchFamily="49" charset="0"/>
                <a:cs typeface="Courier New" panose="02070309020205020404" pitchFamily="49" charset="0"/>
              </a:rPr>
              <a:t> </a:t>
            </a:r>
            <a:r>
              <a:rPr lang="en-US" sz="1300" dirty="0" err="1">
                <a:solidFill>
                  <a:schemeClr val="bg1"/>
                </a:solidFill>
                <a:latin typeface="Lucida Console" panose="020B0609040504020204" pitchFamily="49" charset="0"/>
                <a:cs typeface="Courier New" panose="02070309020205020404" pitchFamily="49" charset="0"/>
              </a:rPr>
              <a:t>process_fast</a:t>
            </a:r>
            <a:r>
              <a:rPr lang="en-US" sz="1300" dirty="0">
                <a:solidFill>
                  <a:schemeClr val="bg1"/>
                </a:solidFill>
                <a:latin typeface="Lucida Console" panose="020B0609040504020204" pitchFamily="49" charset="0"/>
                <a:cs typeface="Courier New" panose="02070309020205020404" pitchFamily="49" charset="0"/>
              </a:rPr>
              <a:t>(self):</a:t>
            </a:r>
          </a:p>
          <a:p>
            <a:pPr>
              <a:lnSpc>
                <a:spcPct val="120000"/>
              </a:lnSpc>
              <a:spcBef>
                <a:spcPts val="0"/>
              </a:spcBef>
            </a:pPr>
            <a:r>
              <a:rPr lang="en-US" sz="1300" dirty="0">
                <a:solidFill>
                  <a:schemeClr val="bg1"/>
                </a:solidFill>
                <a:latin typeface="Lucida Console" panose="020B0609040504020204" pitchFamily="49" charset="0"/>
                <a:cs typeface="Courier New" panose="02070309020205020404" pitchFamily="49" charset="0"/>
              </a:rPr>
              <a:t>    15         1        7      7.0      0.0      result = []</a:t>
            </a:r>
          </a:p>
          <a:p>
            <a:pPr>
              <a:lnSpc>
                <a:spcPct val="120000"/>
              </a:lnSpc>
              <a:spcBef>
                <a:spcPts val="0"/>
              </a:spcBef>
            </a:pPr>
            <a:r>
              <a:rPr lang="en-US" sz="1300" dirty="0">
                <a:solidFill>
                  <a:schemeClr val="bg1"/>
                </a:solidFill>
                <a:latin typeface="Lucida Console" panose="020B0609040504020204" pitchFamily="49" charset="0"/>
                <a:cs typeface="Courier New" panose="02070309020205020404" pitchFamily="49" charset="0"/>
              </a:rPr>
              <a:t>    16  10000001 13684785      1.4     33.3      for </a:t>
            </a:r>
            <a:r>
              <a:rPr lang="en-US" sz="1300" dirty="0" err="1">
                <a:solidFill>
                  <a:schemeClr val="bg1"/>
                </a:solidFill>
                <a:latin typeface="Lucida Console" panose="020B0609040504020204" pitchFamily="49" charset="0"/>
                <a:cs typeface="Courier New" panose="02070309020205020404" pitchFamily="49" charset="0"/>
              </a:rPr>
              <a:t>ch</a:t>
            </a:r>
            <a:r>
              <a:rPr lang="en-US" sz="1300" dirty="0">
                <a:solidFill>
                  <a:schemeClr val="bg1"/>
                </a:solidFill>
                <a:latin typeface="Lucida Console" panose="020B0609040504020204" pitchFamily="49" charset="0"/>
                <a:cs typeface="Courier New" panose="02070309020205020404" pitchFamily="49" charset="0"/>
              </a:rPr>
              <a:t> in </a:t>
            </a:r>
            <a:r>
              <a:rPr lang="en-US" sz="1300" dirty="0" err="1">
                <a:solidFill>
                  <a:schemeClr val="bg1"/>
                </a:solidFill>
                <a:latin typeface="Lucida Console" panose="020B0609040504020204" pitchFamily="49" charset="0"/>
                <a:cs typeface="Courier New" panose="02070309020205020404" pitchFamily="49" charset="0"/>
              </a:rPr>
              <a:t>self.input</a:t>
            </a:r>
            <a:r>
              <a:rPr lang="en-US" sz="1300" dirty="0">
                <a:solidFill>
                  <a:schemeClr val="bg1"/>
                </a:solidFill>
                <a:latin typeface="Lucida Console" panose="020B0609040504020204" pitchFamily="49" charset="0"/>
                <a:cs typeface="Courier New" panose="02070309020205020404" pitchFamily="49" charset="0"/>
              </a:rPr>
              <a:t>:</a:t>
            </a:r>
          </a:p>
          <a:p>
            <a:pPr>
              <a:lnSpc>
                <a:spcPct val="120000"/>
              </a:lnSpc>
              <a:spcBef>
                <a:spcPts val="0"/>
              </a:spcBef>
            </a:pPr>
            <a:r>
              <a:rPr lang="en-US" sz="1300" dirty="0">
                <a:solidFill>
                  <a:schemeClr val="bg1"/>
                </a:solidFill>
                <a:latin typeface="Lucida Console" panose="020B0609040504020204" pitchFamily="49" charset="0"/>
                <a:cs typeface="Courier New" panose="02070309020205020404" pitchFamily="49" charset="0"/>
              </a:rPr>
              <a:t>    17  10000000 27048146      2.7     65.9          </a:t>
            </a:r>
            <a:r>
              <a:rPr lang="en-US" sz="1300" dirty="0" err="1">
                <a:solidFill>
                  <a:schemeClr val="bg1"/>
                </a:solidFill>
                <a:latin typeface="Lucida Console" panose="020B0609040504020204" pitchFamily="49" charset="0"/>
                <a:cs typeface="Courier New" panose="02070309020205020404" pitchFamily="49" charset="0"/>
              </a:rPr>
              <a:t>result.append</a:t>
            </a:r>
            <a:r>
              <a:rPr lang="en-US" sz="1300" dirty="0">
                <a:solidFill>
                  <a:schemeClr val="bg1"/>
                </a:solidFill>
                <a:latin typeface="Lucida Console" panose="020B0609040504020204" pitchFamily="49" charset="0"/>
                <a:cs typeface="Courier New" panose="02070309020205020404" pitchFamily="49" charset="0"/>
              </a:rPr>
              <a:t>(</a:t>
            </a:r>
            <a:r>
              <a:rPr lang="en-US" sz="1300" dirty="0" err="1">
                <a:solidFill>
                  <a:schemeClr val="bg1"/>
                </a:solidFill>
                <a:latin typeface="Lucida Console" panose="020B0609040504020204" pitchFamily="49" charset="0"/>
                <a:cs typeface="Courier New" panose="02070309020205020404" pitchFamily="49" charset="0"/>
              </a:rPr>
              <a:t>self.CHAR_MAP.get</a:t>
            </a:r>
            <a:r>
              <a:rPr lang="en-US" sz="1300" dirty="0">
                <a:solidFill>
                  <a:schemeClr val="bg1"/>
                </a:solidFill>
                <a:latin typeface="Lucida Console" panose="020B0609040504020204" pitchFamily="49" charset="0"/>
                <a:cs typeface="Courier New" panose="02070309020205020404" pitchFamily="49" charset="0"/>
              </a:rPr>
              <a:t>(...</a:t>
            </a:r>
          </a:p>
          <a:p>
            <a:pPr>
              <a:lnSpc>
                <a:spcPct val="120000"/>
              </a:lnSpc>
              <a:spcBef>
                <a:spcPts val="0"/>
              </a:spcBef>
            </a:pPr>
            <a:r>
              <a:rPr lang="en-US" sz="1300" dirty="0">
                <a:solidFill>
                  <a:schemeClr val="bg1"/>
                </a:solidFill>
                <a:latin typeface="Lucida Console" panose="020B0609040504020204" pitchFamily="49" charset="0"/>
                <a:cs typeface="Courier New" panose="02070309020205020404" pitchFamily="49" charset="0"/>
              </a:rPr>
              <a:t>    18         1   312611 312611.0      0.8      return ''.join(result)</a:t>
            </a:r>
          </a:p>
        </p:txBody>
      </p:sp>
      <p:sp>
        <p:nvSpPr>
          <p:cNvPr id="2" name="Title 1"/>
          <p:cNvSpPr>
            <a:spLocks noGrp="1"/>
          </p:cNvSpPr>
          <p:nvPr>
            <p:ph type="title"/>
          </p:nvPr>
        </p:nvSpPr>
        <p:spPr/>
        <p:txBody>
          <a:bodyPr/>
          <a:lstStyle/>
          <a:p>
            <a:r>
              <a:rPr lang="en-US" dirty="0" err="1"/>
              <a:t>l</a:t>
            </a:r>
            <a:r>
              <a:rPr lang="en-US" dirty="0" err="1" smtClean="0"/>
              <a:t>ine_profiler</a:t>
            </a:r>
            <a:r>
              <a:rPr lang="en-US" dirty="0" smtClean="0"/>
              <a:t> </a:t>
            </a:r>
            <a:r>
              <a:rPr lang="en-US" dirty="0"/>
              <a:t>results</a:t>
            </a:r>
            <a:endParaRPr lang="ru-RU" dirty="0"/>
          </a:p>
        </p:txBody>
      </p:sp>
      <p:sp>
        <p:nvSpPr>
          <p:cNvPr id="4" name="Slide Number Placeholder 3"/>
          <p:cNvSpPr>
            <a:spLocks noGrp="1"/>
          </p:cNvSpPr>
          <p:nvPr>
            <p:ph type="sldNum" sz="quarter" idx="12"/>
          </p:nvPr>
        </p:nvSpPr>
        <p:spPr/>
        <p:txBody>
          <a:bodyPr/>
          <a:lstStyle/>
          <a:p>
            <a:fld id="{EE2556C5-CE8C-6547-B838-EA80C61A4AF7}" type="slidenum">
              <a:rPr lang="en-US" smtClean="0"/>
              <a:pPr/>
              <a:t>13</a:t>
            </a:fld>
            <a:endParaRPr lang="en-US" dirty="0"/>
          </a:p>
        </p:txBody>
      </p:sp>
      <p:sp>
        <p:nvSpPr>
          <p:cNvPr id="6" name="Rectangle 5"/>
          <p:cNvSpPr/>
          <p:nvPr/>
        </p:nvSpPr>
        <p:spPr>
          <a:xfrm>
            <a:off x="228600" y="5870452"/>
            <a:ext cx="2743200" cy="646331"/>
          </a:xfrm>
          <a:prstGeom prst="rect">
            <a:avLst/>
          </a:prstGeom>
          <a:solidFill>
            <a:schemeClr val="bg1">
              <a:lumMod val="75000"/>
            </a:schemeClr>
          </a:solidFill>
          <a:ln w="15875" cap="sq">
            <a:solidFill>
              <a:schemeClr val="tx1"/>
            </a:solidFill>
          </a:ln>
        </p:spPr>
        <p:txBody>
          <a:bodyPr wrap="square">
            <a:spAutoFit/>
          </a:bodyPr>
          <a:lstStyle/>
          <a:p>
            <a:r>
              <a:rPr lang="en-US" dirty="0"/>
              <a:t>slow: 24.32 </a:t>
            </a:r>
            <a:r>
              <a:rPr lang="en-US" dirty="0" smtClean="0"/>
              <a:t>sec = 2.66x</a:t>
            </a:r>
            <a:endParaRPr lang="en-US" dirty="0"/>
          </a:p>
          <a:p>
            <a:r>
              <a:rPr lang="en-US" dirty="0"/>
              <a:t>fast: 25.37 </a:t>
            </a:r>
            <a:r>
              <a:rPr lang="en-US" dirty="0" smtClean="0"/>
              <a:t>sec = 8.03x</a:t>
            </a:r>
            <a:endParaRPr lang="en-US" dirty="0"/>
          </a:p>
        </p:txBody>
      </p:sp>
    </p:spTree>
    <p:extLst>
      <p:ext uri="{BB962C8B-B14F-4D97-AF65-F5344CB8AC3E}">
        <p14:creationId xmlns:p14="http://schemas.microsoft.com/office/powerpoint/2010/main" val="33857785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Python Tools GUI example</a:t>
            </a:r>
            <a:endParaRPr lang="ru-RU" dirty="0"/>
          </a:p>
        </p:txBody>
      </p:sp>
      <p:sp>
        <p:nvSpPr>
          <p:cNvPr id="3" name="Slide Number Placeholder 2"/>
          <p:cNvSpPr>
            <a:spLocks noGrp="1"/>
          </p:cNvSpPr>
          <p:nvPr>
            <p:ph type="sldNum" sz="quarter" idx="12"/>
          </p:nvPr>
        </p:nvSpPr>
        <p:spPr/>
        <p:txBody>
          <a:bodyPr/>
          <a:lstStyle/>
          <a:p>
            <a:fld id="{EE2556C5-CE8C-6547-B838-EA80C61A4AF7}" type="slidenum">
              <a:rPr lang="en-US" smtClean="0"/>
              <a:pPr/>
              <a:t>14</a:t>
            </a:fld>
            <a:endParaRPr lang="en-US" dirty="0"/>
          </a:p>
        </p:txBody>
      </p:sp>
      <p:pic>
        <p:nvPicPr>
          <p:cNvPr id="4" name="Picture 3"/>
          <p:cNvPicPr>
            <a:picLocks noChangeAspect="1"/>
          </p:cNvPicPr>
          <p:nvPr/>
        </p:nvPicPr>
        <p:blipFill rotWithShape="1">
          <a:blip r:embed="rId3"/>
          <a:srcRect b="22077"/>
          <a:stretch/>
        </p:blipFill>
        <p:spPr>
          <a:xfrm>
            <a:off x="1143000" y="1066800"/>
            <a:ext cx="6781800" cy="4783396"/>
          </a:xfrm>
          <a:prstGeom prst="rect">
            <a:avLst/>
          </a:prstGeom>
        </p:spPr>
      </p:pic>
      <p:sp>
        <p:nvSpPr>
          <p:cNvPr id="7" name="Rounded Rectangle 6"/>
          <p:cNvSpPr/>
          <p:nvPr/>
        </p:nvSpPr>
        <p:spPr>
          <a:xfrm>
            <a:off x="4267200" y="2209800"/>
            <a:ext cx="2820987" cy="629856"/>
          </a:xfrm>
          <a:prstGeom prst="roundRect">
            <a:avLst/>
          </a:prstGeom>
          <a:solidFill>
            <a:schemeClr val="tx2">
              <a:lumMod val="40000"/>
              <a:lumOff val="60000"/>
              <a:alpha val="50000"/>
            </a:schemeClr>
          </a:solidFill>
          <a:ln w="31750">
            <a:solidFill>
              <a:schemeClr val="tx2">
                <a:lumMod val="40000"/>
                <a:lumOff val="60000"/>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tx1"/>
                </a:solidFill>
              </a:rPr>
              <a:t>Note:</a:t>
            </a:r>
            <a:br>
              <a:rPr lang="en-US" dirty="0" smtClean="0">
                <a:solidFill>
                  <a:schemeClr val="tx1"/>
                </a:solidFill>
              </a:rPr>
            </a:br>
            <a:r>
              <a:rPr lang="en-US" dirty="0" err="1" smtClean="0">
                <a:solidFill>
                  <a:schemeClr val="tx1"/>
                </a:solidFill>
              </a:rPr>
              <a:t>Wallclock</a:t>
            </a:r>
            <a:r>
              <a:rPr lang="en-US" dirty="0" smtClean="0">
                <a:solidFill>
                  <a:schemeClr val="tx1"/>
                </a:solidFill>
              </a:rPr>
              <a:t> time (not CPU)</a:t>
            </a:r>
            <a:endParaRPr lang="en-US" dirty="0">
              <a:solidFill>
                <a:schemeClr val="tx1"/>
              </a:solidFill>
            </a:endParaRPr>
          </a:p>
        </p:txBody>
      </p:sp>
      <p:sp>
        <p:nvSpPr>
          <p:cNvPr id="9" name="Rounded Rectangle 8"/>
          <p:cNvSpPr/>
          <p:nvPr/>
        </p:nvSpPr>
        <p:spPr>
          <a:xfrm>
            <a:off x="1371600" y="2286000"/>
            <a:ext cx="1752600" cy="228600"/>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Arrow Connector 10"/>
          <p:cNvCxnSpPr>
            <a:stCxn id="7" idx="1"/>
            <a:endCxn id="9" idx="3"/>
          </p:cNvCxnSpPr>
          <p:nvPr/>
        </p:nvCxnSpPr>
        <p:spPr>
          <a:xfrm flipH="1" flipV="1">
            <a:off x="3124200" y="2400300"/>
            <a:ext cx="1143000" cy="124428"/>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228600" y="5870452"/>
            <a:ext cx="2743200" cy="646331"/>
          </a:xfrm>
          <a:prstGeom prst="rect">
            <a:avLst/>
          </a:prstGeom>
          <a:solidFill>
            <a:schemeClr val="bg1">
              <a:lumMod val="75000"/>
            </a:schemeClr>
          </a:solidFill>
          <a:ln w="15875" cap="sq">
            <a:solidFill>
              <a:schemeClr val="tx1"/>
            </a:solidFill>
          </a:ln>
        </p:spPr>
        <p:txBody>
          <a:bodyPr wrap="square">
            <a:spAutoFit/>
          </a:bodyPr>
          <a:lstStyle/>
          <a:p>
            <a:r>
              <a:rPr lang="en-US" dirty="0"/>
              <a:t>slow: 17.40</a:t>
            </a:r>
            <a:r>
              <a:rPr lang="en-US" dirty="0" smtClean="0"/>
              <a:t> sec = 1.90x</a:t>
            </a:r>
            <a:endParaRPr lang="en-US" dirty="0"/>
          </a:p>
          <a:p>
            <a:r>
              <a:rPr lang="en-US" dirty="0"/>
              <a:t>fast: 12.08</a:t>
            </a:r>
            <a:r>
              <a:rPr lang="en-US" dirty="0" smtClean="0"/>
              <a:t> sec = 3.82x</a:t>
            </a:r>
            <a:endParaRPr lang="en-US" dirty="0"/>
          </a:p>
        </p:txBody>
      </p:sp>
    </p:spTree>
    <p:extLst>
      <p:ext uri="{BB962C8B-B14F-4D97-AF65-F5344CB8AC3E}">
        <p14:creationId xmlns:p14="http://schemas.microsoft.com/office/powerpoint/2010/main" val="37621618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Prototype GUI example</a:t>
            </a:r>
            <a:endParaRPr lang="ru-RU" dirty="0"/>
          </a:p>
        </p:txBody>
      </p:sp>
      <p:sp>
        <p:nvSpPr>
          <p:cNvPr id="3" name="Slide Number Placeholder 2"/>
          <p:cNvSpPr>
            <a:spLocks noGrp="1"/>
          </p:cNvSpPr>
          <p:nvPr>
            <p:ph type="sldNum" sz="quarter" idx="12"/>
          </p:nvPr>
        </p:nvSpPr>
        <p:spPr/>
        <p:txBody>
          <a:bodyPr/>
          <a:lstStyle/>
          <a:p>
            <a:fld id="{EE2556C5-CE8C-6547-B838-EA80C61A4AF7}" type="slidenum">
              <a:rPr lang="en-US" smtClean="0"/>
              <a:pPr/>
              <a:t>15</a:t>
            </a:fld>
            <a:endParaRPr lang="en-US" dirty="0"/>
          </a:p>
        </p:txBody>
      </p:sp>
      <p:pic>
        <p:nvPicPr>
          <p:cNvPr id="8" name="Picture 7"/>
          <p:cNvPicPr>
            <a:picLocks noChangeAspect="1"/>
          </p:cNvPicPr>
          <p:nvPr/>
        </p:nvPicPr>
        <p:blipFill>
          <a:blip r:embed="rId3"/>
          <a:stretch>
            <a:fillRect/>
          </a:stretch>
        </p:blipFill>
        <p:spPr>
          <a:xfrm>
            <a:off x="357187" y="1071562"/>
            <a:ext cx="8429625" cy="4714875"/>
          </a:xfrm>
          <a:prstGeom prst="rect">
            <a:avLst/>
          </a:prstGeom>
        </p:spPr>
      </p:pic>
      <p:sp>
        <p:nvSpPr>
          <p:cNvPr id="10" name="Rectangle 9"/>
          <p:cNvSpPr/>
          <p:nvPr/>
        </p:nvSpPr>
        <p:spPr>
          <a:xfrm>
            <a:off x="228600" y="5870452"/>
            <a:ext cx="2743200" cy="646331"/>
          </a:xfrm>
          <a:prstGeom prst="rect">
            <a:avLst/>
          </a:prstGeom>
          <a:solidFill>
            <a:schemeClr val="bg1">
              <a:lumMod val="75000"/>
            </a:schemeClr>
          </a:solidFill>
          <a:ln w="15875" cap="sq">
            <a:solidFill>
              <a:schemeClr val="tx1"/>
            </a:solidFill>
          </a:ln>
        </p:spPr>
        <p:txBody>
          <a:bodyPr wrap="square">
            <a:spAutoFit/>
          </a:bodyPr>
          <a:lstStyle/>
          <a:p>
            <a:r>
              <a:rPr lang="en-US" dirty="0"/>
              <a:t>slow: 11.24</a:t>
            </a:r>
            <a:r>
              <a:rPr lang="en-US" dirty="0" smtClean="0"/>
              <a:t> sec = 1.23x</a:t>
            </a:r>
            <a:endParaRPr lang="en-US" dirty="0"/>
          </a:p>
          <a:p>
            <a:r>
              <a:rPr lang="en-US" dirty="0"/>
              <a:t>fast: 4.45</a:t>
            </a:r>
            <a:r>
              <a:rPr lang="en-US" dirty="0" smtClean="0"/>
              <a:t> sec = 1.40x</a:t>
            </a:r>
            <a:endParaRPr lang="en-US" dirty="0"/>
          </a:p>
        </p:txBody>
      </p:sp>
    </p:spTree>
    <p:extLst>
      <p:ext uri="{BB962C8B-B14F-4D97-AF65-F5344CB8AC3E}">
        <p14:creationId xmlns:p14="http://schemas.microsoft.com/office/powerpoint/2010/main" val="34066705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Prototype GUI – source view</a:t>
            </a:r>
            <a:endParaRPr lang="ru-RU" dirty="0"/>
          </a:p>
        </p:txBody>
      </p:sp>
      <p:sp>
        <p:nvSpPr>
          <p:cNvPr id="3" name="Slide Number Placeholder 2"/>
          <p:cNvSpPr>
            <a:spLocks noGrp="1"/>
          </p:cNvSpPr>
          <p:nvPr>
            <p:ph type="sldNum" sz="quarter" idx="12"/>
          </p:nvPr>
        </p:nvSpPr>
        <p:spPr/>
        <p:txBody>
          <a:bodyPr/>
          <a:lstStyle/>
          <a:p>
            <a:fld id="{EE2556C5-CE8C-6547-B838-EA80C61A4AF7}" type="slidenum">
              <a:rPr lang="en-US" smtClean="0"/>
              <a:pPr/>
              <a:t>16</a:t>
            </a:fld>
            <a:endParaRPr lang="en-US" dirty="0"/>
          </a:p>
        </p:txBody>
      </p:sp>
      <p:pic>
        <p:nvPicPr>
          <p:cNvPr id="4" name="Picture 3"/>
          <p:cNvPicPr>
            <a:picLocks noChangeAspect="1"/>
          </p:cNvPicPr>
          <p:nvPr/>
        </p:nvPicPr>
        <p:blipFill>
          <a:blip r:embed="rId3"/>
          <a:stretch>
            <a:fillRect/>
          </a:stretch>
        </p:blipFill>
        <p:spPr>
          <a:xfrm>
            <a:off x="357187" y="1071562"/>
            <a:ext cx="8429625" cy="4714875"/>
          </a:xfrm>
          <a:prstGeom prst="rect">
            <a:avLst/>
          </a:prstGeom>
        </p:spPr>
      </p:pic>
    </p:spTree>
    <p:extLst>
      <p:ext uri="{BB962C8B-B14F-4D97-AF65-F5344CB8AC3E}">
        <p14:creationId xmlns:p14="http://schemas.microsoft.com/office/powerpoint/2010/main" val="15737567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Line-level profiling details</a:t>
            </a:r>
          </a:p>
          <a:p>
            <a:pPr lvl="1"/>
            <a:r>
              <a:rPr lang="en-US" dirty="0"/>
              <a:t>Uses sampling profiling technique</a:t>
            </a:r>
          </a:p>
          <a:p>
            <a:pPr lvl="1"/>
            <a:r>
              <a:rPr lang="en-US" dirty="0"/>
              <a:t>Average overhead ~1.1x-1.6x (on certain benchmarks)</a:t>
            </a:r>
          </a:p>
          <a:p>
            <a:r>
              <a:rPr lang="en-US" dirty="0" smtClean="0"/>
              <a:t>Cross-platform</a:t>
            </a:r>
          </a:p>
          <a:p>
            <a:pPr lvl="1"/>
            <a:r>
              <a:rPr lang="en-US" dirty="0" smtClean="0"/>
              <a:t>Windows and Linux</a:t>
            </a:r>
          </a:p>
          <a:p>
            <a:pPr lvl="1"/>
            <a:r>
              <a:rPr lang="en-US" dirty="0" smtClean="0"/>
              <a:t>Python 32- and 64-bit; 2.7.x and 3.4.x branches</a:t>
            </a:r>
          </a:p>
          <a:p>
            <a:pPr marL="0" lvl="1" indent="0">
              <a:buNone/>
            </a:pPr>
            <a:r>
              <a:rPr lang="en-US" sz="2200" dirty="0">
                <a:solidFill>
                  <a:srgbClr val="0071C5"/>
                </a:solidFill>
              </a:rPr>
              <a:t>Rich Graphical UI</a:t>
            </a:r>
          </a:p>
          <a:p>
            <a:pPr marL="0" lvl="1" indent="0">
              <a:buNone/>
            </a:pPr>
            <a:r>
              <a:rPr lang="en-US" sz="2200" dirty="0" smtClean="0">
                <a:solidFill>
                  <a:srgbClr val="0071C5"/>
                </a:solidFill>
              </a:rPr>
              <a:t>Supported workflows</a:t>
            </a:r>
            <a:endParaRPr lang="en-US" sz="2200" dirty="0">
              <a:solidFill>
                <a:srgbClr val="0071C5"/>
              </a:solidFill>
            </a:endParaRPr>
          </a:p>
          <a:p>
            <a:pPr lvl="1"/>
            <a:r>
              <a:rPr lang="en-US" dirty="0" smtClean="0"/>
              <a:t>Start application, wait for it to finish</a:t>
            </a:r>
          </a:p>
          <a:p>
            <a:pPr lvl="1"/>
            <a:r>
              <a:rPr lang="en-US" dirty="0" smtClean="0"/>
              <a:t>Attach to application, profile for a bit, detach</a:t>
            </a:r>
            <a:endParaRPr lang="en-US" dirty="0"/>
          </a:p>
        </p:txBody>
      </p:sp>
      <p:sp>
        <p:nvSpPr>
          <p:cNvPr id="2" name="Title 1"/>
          <p:cNvSpPr>
            <a:spLocks noGrp="1"/>
          </p:cNvSpPr>
          <p:nvPr>
            <p:ph type="title"/>
          </p:nvPr>
        </p:nvSpPr>
        <p:spPr/>
        <p:txBody>
          <a:bodyPr/>
          <a:lstStyle/>
          <a:p>
            <a:r>
              <a:rPr lang="en-US" dirty="0"/>
              <a:t>Our Prototype:  Accurate &amp; Easy</a:t>
            </a:r>
            <a:endParaRPr lang="ru-RU" dirty="0"/>
          </a:p>
        </p:txBody>
      </p:sp>
      <p:sp>
        <p:nvSpPr>
          <p:cNvPr id="4" name="Slide Number Placeholder 3"/>
          <p:cNvSpPr>
            <a:spLocks noGrp="1"/>
          </p:cNvSpPr>
          <p:nvPr>
            <p:ph type="sldNum" sz="quarter" idx="12"/>
          </p:nvPr>
        </p:nvSpPr>
        <p:spPr/>
        <p:txBody>
          <a:bodyPr/>
          <a:lstStyle/>
          <a:p>
            <a:fld id="{EE2556C5-CE8C-6547-B838-EA80C61A4AF7}" type="slidenum">
              <a:rPr lang="en-US" smtClean="0"/>
              <a:pPr/>
              <a:t>17</a:t>
            </a:fld>
            <a:endParaRPr lang="en-US" dirty="0"/>
          </a:p>
        </p:txBody>
      </p:sp>
    </p:spTree>
    <p:extLst>
      <p:ext uri="{BB962C8B-B14F-4D97-AF65-F5344CB8AC3E}">
        <p14:creationId xmlns:p14="http://schemas.microsoft.com/office/powerpoint/2010/main" val="22447617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Low Overhead </a:t>
            </a:r>
            <a:r>
              <a:rPr lang="en-US" i="1" dirty="0"/>
              <a:t>and</a:t>
            </a:r>
            <a:r>
              <a:rPr lang="en-US" dirty="0"/>
              <a:t> </a:t>
            </a:r>
            <a:r>
              <a:rPr lang="en-US" dirty="0" smtClean="0"/>
              <a:t>Line-Level </a:t>
            </a:r>
            <a:r>
              <a:rPr lang="en-US" dirty="0"/>
              <a:t>Info</a:t>
            </a:r>
            <a:endParaRPr lang="ru-RU" dirty="0"/>
          </a:p>
        </p:txBody>
      </p:sp>
      <p:graphicFrame>
        <p:nvGraphicFramePr>
          <p:cNvPr id="6" name="Content Placeholder 4"/>
          <p:cNvGraphicFramePr>
            <a:graphicFrameLocks noGrp="1"/>
          </p:cNvGraphicFramePr>
          <p:nvPr>
            <p:ph idx="1"/>
            <p:extLst>
              <p:ext uri="{D42A27DB-BD31-4B8C-83A1-F6EECF244321}">
                <p14:modId xmlns:p14="http://schemas.microsoft.com/office/powerpoint/2010/main" val="1403994759"/>
              </p:ext>
            </p:extLst>
          </p:nvPr>
        </p:nvGraphicFramePr>
        <p:xfrm>
          <a:off x="451929" y="990600"/>
          <a:ext cx="8387271" cy="5120640"/>
        </p:xfrm>
        <a:graphic>
          <a:graphicData uri="http://schemas.openxmlformats.org/drawingml/2006/table">
            <a:tbl>
              <a:tblPr firstRow="1" bandRow="1">
                <a:tableStyleId>{5C22544A-7EE6-4342-B048-85BDC9FD1C3A}</a:tableStyleId>
              </a:tblPr>
              <a:tblGrid>
                <a:gridCol w="1529271"/>
                <a:gridCol w="2472626"/>
                <a:gridCol w="1261174"/>
                <a:gridCol w="1244092"/>
                <a:gridCol w="1880108"/>
              </a:tblGrid>
              <a:tr h="370840">
                <a:tc>
                  <a:txBody>
                    <a:bodyPr/>
                    <a:lstStyle/>
                    <a:p>
                      <a:r>
                        <a:rPr lang="en-US" dirty="0" smtClean="0"/>
                        <a:t>Tool</a:t>
                      </a:r>
                      <a:endParaRPr lang="ru-RU" dirty="0"/>
                    </a:p>
                  </a:txBody>
                  <a:tcPr/>
                </a:tc>
                <a:tc>
                  <a:txBody>
                    <a:bodyPr/>
                    <a:lstStyle/>
                    <a:p>
                      <a:r>
                        <a:rPr lang="en-US" dirty="0" smtClean="0"/>
                        <a:t>Description</a:t>
                      </a:r>
                      <a:endParaRPr lang="ru-RU" dirty="0"/>
                    </a:p>
                  </a:txBody>
                  <a:tcPr/>
                </a:tc>
                <a:tc>
                  <a:txBody>
                    <a:bodyPr/>
                    <a:lstStyle/>
                    <a:p>
                      <a:r>
                        <a:rPr lang="en-US" dirty="0" smtClean="0"/>
                        <a:t>Platforms</a:t>
                      </a:r>
                      <a:endParaRPr lang="ru-RU" dirty="0"/>
                    </a:p>
                  </a:txBody>
                  <a:tcPr/>
                </a:tc>
                <a:tc>
                  <a:txBody>
                    <a:bodyPr/>
                    <a:lstStyle/>
                    <a:p>
                      <a:r>
                        <a:rPr lang="en-US" dirty="0" smtClean="0"/>
                        <a:t>Profile level</a:t>
                      </a:r>
                      <a:endParaRPr lang="ru-RU" dirty="0"/>
                    </a:p>
                  </a:txBody>
                  <a:tcPr/>
                </a:tc>
                <a:tc>
                  <a:txBody>
                    <a:bodyPr/>
                    <a:lstStyle/>
                    <a:p>
                      <a:r>
                        <a:rPr lang="en-US" dirty="0" smtClean="0"/>
                        <a:t>Avg. overhead</a:t>
                      </a:r>
                      <a:endParaRPr lang="ru-RU" dirty="0"/>
                    </a:p>
                  </a:txBody>
                  <a:tcPr/>
                </a:tc>
              </a:tr>
              <a:tr h="370840">
                <a:tc>
                  <a:txBody>
                    <a:bodyPr/>
                    <a:lstStyle/>
                    <a:p>
                      <a:r>
                        <a:rPr lang="en-US" dirty="0" smtClean="0"/>
                        <a:t>Our</a:t>
                      </a:r>
                      <a:r>
                        <a:rPr lang="en-US" baseline="0" dirty="0" smtClean="0"/>
                        <a:t> prototype</a:t>
                      </a:r>
                      <a:endParaRPr lang="ru-RU" dirty="0"/>
                    </a:p>
                  </a:txBody>
                  <a:tcPr>
                    <a:solidFill>
                      <a:schemeClr val="bg1">
                        <a:lumMod val="95000"/>
                      </a:schemeClr>
                    </a:solidFill>
                  </a:tcPr>
                </a:tc>
                <a:tc>
                  <a:txBody>
                    <a:bodyPr/>
                    <a:lstStyle/>
                    <a:p>
                      <a:pPr marL="285750" indent="-285750">
                        <a:buFont typeface="Arial" panose="020B0604020202020204" pitchFamily="34" charset="0"/>
                        <a:buChar char="•"/>
                      </a:pPr>
                      <a:r>
                        <a:rPr lang="en-US" i="0" dirty="0" smtClean="0"/>
                        <a:t>Rich GUI viewer</a:t>
                      </a:r>
                    </a:p>
                  </a:txBody>
                  <a:tcPr>
                    <a:solidFill>
                      <a:schemeClr val="bg1">
                        <a:lumMod val="95000"/>
                      </a:schemeClr>
                    </a:solidFill>
                  </a:tcPr>
                </a:tc>
                <a:tc>
                  <a:txBody>
                    <a:bodyPr/>
                    <a:lstStyle/>
                    <a:p>
                      <a:r>
                        <a:rPr lang="en-US" dirty="0" smtClean="0"/>
                        <a:t>Windows</a:t>
                      </a:r>
                      <a:br>
                        <a:rPr lang="en-US" dirty="0" smtClean="0"/>
                      </a:br>
                      <a:r>
                        <a:rPr lang="en-US" dirty="0" smtClean="0"/>
                        <a:t>Linux</a:t>
                      </a:r>
                      <a:endParaRPr lang="ru-RU" dirty="0"/>
                    </a:p>
                  </a:txBody>
                  <a:tcPr>
                    <a:solidFill>
                      <a:schemeClr val="bg1">
                        <a:lumMod val="95000"/>
                      </a:schemeClr>
                    </a:solidFill>
                  </a:tcPr>
                </a:tc>
                <a:tc>
                  <a:txBody>
                    <a:bodyPr/>
                    <a:lstStyle/>
                    <a:p>
                      <a:r>
                        <a:rPr lang="en-US" dirty="0" smtClean="0"/>
                        <a:t>Line</a:t>
                      </a:r>
                      <a:endParaRPr lang="ru-RU" dirty="0"/>
                    </a:p>
                  </a:txBody>
                  <a:tcPr>
                    <a:solidFill>
                      <a:schemeClr val="bg1">
                        <a:lumMod val="95000"/>
                      </a:schemeClr>
                    </a:solidFill>
                  </a:tcPr>
                </a:tc>
                <a:tc>
                  <a:txBody>
                    <a:bodyPr/>
                    <a:lstStyle/>
                    <a:p>
                      <a:r>
                        <a:rPr lang="en-US" dirty="0" smtClean="0"/>
                        <a:t>~1.1-1.6x</a:t>
                      </a:r>
                      <a:endParaRPr lang="ru-RU" dirty="0"/>
                    </a:p>
                  </a:txBody>
                  <a:tcPr>
                    <a:solidFill>
                      <a:schemeClr val="bg1">
                        <a:lumMod val="95000"/>
                      </a:schemeClr>
                    </a:solidFill>
                  </a:tcPr>
                </a:tc>
              </a:tr>
              <a:tr h="370840">
                <a:tc>
                  <a:txBody>
                    <a:bodyPr/>
                    <a:lstStyle/>
                    <a:p>
                      <a:r>
                        <a:rPr lang="en-US" dirty="0" smtClean="0"/>
                        <a:t>cProfile (built-in)</a:t>
                      </a:r>
                      <a:endParaRPr lang="en-US" dirty="0"/>
                    </a:p>
                  </a:txBody>
                  <a:tcPr>
                    <a:solidFill>
                      <a:schemeClr val="bg1">
                        <a:lumMod val="75000"/>
                      </a:schemeClr>
                    </a:solidFill>
                  </a:tcPr>
                </a:tc>
                <a:tc>
                  <a:txBody>
                    <a:bodyPr/>
                    <a:lstStyle/>
                    <a:p>
                      <a:pPr marL="285750" lvl="1" indent="-285750">
                        <a:buFont typeface="Arial" panose="020B0604020202020204" pitchFamily="34" charset="0"/>
                        <a:buChar char="•"/>
                      </a:pPr>
                      <a:r>
                        <a:rPr lang="en-US" dirty="0" smtClean="0"/>
                        <a:t>Text interactive mode: “pstats” (built-in)</a:t>
                      </a:r>
                    </a:p>
                    <a:p>
                      <a:pPr marL="285750" lvl="1" indent="-285750">
                        <a:buFont typeface="Arial" panose="020B0604020202020204" pitchFamily="34" charset="0"/>
                        <a:buChar char="•"/>
                      </a:pPr>
                      <a:r>
                        <a:rPr lang="en-US" dirty="0" smtClean="0"/>
                        <a:t>GUI viewer: RunSnakeRun (Open Source)</a:t>
                      </a:r>
                    </a:p>
                    <a:p>
                      <a:pPr marL="285750" lvl="1" indent="-285750">
                        <a:buFont typeface="Arial" panose="020B0604020202020204" pitchFamily="34" charset="0"/>
                        <a:buChar char="•"/>
                      </a:pPr>
                      <a:r>
                        <a:rPr lang="en-US" dirty="0" err="1" smtClean="0"/>
                        <a:t>PyCharm</a:t>
                      </a:r>
                      <a:endParaRPr lang="en-US" dirty="0" smtClean="0"/>
                    </a:p>
                  </a:txBody>
                  <a:tcPr>
                    <a:solidFill>
                      <a:schemeClr val="bg1">
                        <a:lumMod val="75000"/>
                      </a:schemeClr>
                    </a:solidFill>
                  </a:tcPr>
                </a:tc>
                <a:tc>
                  <a:txBody>
                    <a:bodyPr/>
                    <a:lstStyle/>
                    <a:p>
                      <a:r>
                        <a:rPr lang="en-US" dirty="0" smtClean="0"/>
                        <a:t>Any</a:t>
                      </a:r>
                      <a:endParaRPr lang="ru-RU" dirty="0"/>
                    </a:p>
                  </a:txBody>
                  <a:tcPr>
                    <a:solidFill>
                      <a:schemeClr val="bg1">
                        <a:lumMod val="75000"/>
                      </a:schemeClr>
                    </a:solidFill>
                  </a:tcPr>
                </a:tc>
                <a:tc>
                  <a:txBody>
                    <a:bodyPr/>
                    <a:lstStyle/>
                    <a:p>
                      <a:r>
                        <a:rPr lang="en-US" dirty="0" smtClean="0"/>
                        <a:t>Function</a:t>
                      </a:r>
                      <a:endParaRPr lang="ru-RU" dirty="0"/>
                    </a:p>
                  </a:txBody>
                  <a:tcPr>
                    <a:solidFill>
                      <a:schemeClr val="bg1">
                        <a:lumMod val="75000"/>
                      </a:schemeClr>
                    </a:solidFill>
                  </a:tcPr>
                </a:tc>
                <a:tc>
                  <a:txBody>
                    <a:bodyPr/>
                    <a:lstStyle/>
                    <a:p>
                      <a:r>
                        <a:rPr lang="en-US" dirty="0" smtClean="0"/>
                        <a:t>1.3x-5x</a:t>
                      </a:r>
                      <a:endParaRPr lang="ru-RU" dirty="0"/>
                    </a:p>
                  </a:txBody>
                  <a:tcPr>
                    <a:solidFill>
                      <a:schemeClr val="bg1">
                        <a:lumMod val="75000"/>
                      </a:schemeClr>
                    </a:solidFill>
                  </a:tcPr>
                </a:tc>
              </a:tr>
              <a:tr h="370840">
                <a:tc>
                  <a:txBody>
                    <a:bodyPr/>
                    <a:lstStyle/>
                    <a:p>
                      <a:r>
                        <a:rPr lang="en-US" dirty="0" smtClean="0"/>
                        <a:t>Python Tools </a:t>
                      </a:r>
                      <a:endParaRPr lang="ru-RU" dirty="0"/>
                    </a:p>
                  </a:txBody>
                  <a:tcPr>
                    <a:solidFill>
                      <a:schemeClr val="bg1">
                        <a:lumMod val="75000"/>
                      </a:schemeClr>
                    </a:solidFill>
                  </a:tcPr>
                </a:tc>
                <a:tc>
                  <a:txBody>
                    <a:bodyPr/>
                    <a:lstStyle/>
                    <a:p>
                      <a:pPr marL="285750" indent="-285750">
                        <a:buFont typeface="Arial" panose="020B0604020202020204" pitchFamily="34" charset="0"/>
                        <a:buChar char="•"/>
                      </a:pPr>
                      <a:r>
                        <a:rPr lang="en-US" dirty="0" smtClean="0"/>
                        <a:t>Visual Studio (2010+)</a:t>
                      </a:r>
                    </a:p>
                    <a:p>
                      <a:pPr marL="285750" indent="-285750">
                        <a:buFont typeface="Arial" panose="020B0604020202020204" pitchFamily="34" charset="0"/>
                        <a:buChar char="•"/>
                      </a:pPr>
                      <a:r>
                        <a:rPr lang="en-US" dirty="0" smtClean="0"/>
                        <a:t>Open</a:t>
                      </a:r>
                      <a:r>
                        <a:rPr lang="en-US" baseline="0" dirty="0" smtClean="0"/>
                        <a:t> Source</a:t>
                      </a:r>
                      <a:endParaRPr lang="ru-RU" dirty="0"/>
                    </a:p>
                  </a:txBody>
                  <a:tcPr>
                    <a:solidFill>
                      <a:schemeClr val="bg1">
                        <a:lumMod val="75000"/>
                      </a:schemeClr>
                    </a:solidFill>
                  </a:tcPr>
                </a:tc>
                <a:tc>
                  <a:txBody>
                    <a:bodyPr/>
                    <a:lstStyle/>
                    <a:p>
                      <a:r>
                        <a:rPr lang="en-US" dirty="0" smtClean="0"/>
                        <a:t>Windows</a:t>
                      </a:r>
                      <a:endParaRPr lang="ru-RU" dirty="0"/>
                    </a:p>
                  </a:txBody>
                  <a:tcPr>
                    <a:solidFill>
                      <a:schemeClr val="bg1">
                        <a:lumMod val="75000"/>
                      </a:schemeClr>
                    </a:solidFill>
                  </a:tcPr>
                </a:tc>
                <a:tc>
                  <a:txBody>
                    <a:bodyPr/>
                    <a:lstStyle/>
                    <a:p>
                      <a:r>
                        <a:rPr lang="en-US" dirty="0" smtClean="0"/>
                        <a:t>Function</a:t>
                      </a:r>
                      <a:endParaRPr lang="ru-RU" dirty="0"/>
                    </a:p>
                  </a:txBody>
                  <a:tcPr>
                    <a:solidFill>
                      <a:schemeClr val="bg1">
                        <a:lumMod val="75000"/>
                      </a:schemeClr>
                    </a:solidFill>
                  </a:tcPr>
                </a:tc>
                <a:tc>
                  <a:txBody>
                    <a:bodyPr/>
                    <a:lstStyle/>
                    <a:p>
                      <a:r>
                        <a:rPr lang="en-US" dirty="0" smtClean="0"/>
                        <a:t>~2x</a:t>
                      </a:r>
                      <a:endParaRPr lang="ru-RU" dirty="0"/>
                    </a:p>
                  </a:txBody>
                  <a:tcPr>
                    <a:solidFill>
                      <a:schemeClr val="bg1">
                        <a:lumMod val="75000"/>
                      </a:schemeClr>
                    </a:solidFill>
                  </a:tcPr>
                </a:tc>
              </a:tr>
              <a:tr h="370840">
                <a:tc>
                  <a:txBody>
                    <a:bodyPr/>
                    <a:lstStyle/>
                    <a:p>
                      <a:r>
                        <a:rPr lang="en-US" baseline="0" dirty="0" smtClean="0"/>
                        <a:t>line_profiler</a:t>
                      </a:r>
                      <a:endParaRPr lang="ru-RU" dirty="0"/>
                    </a:p>
                  </a:txBody>
                  <a:tcPr>
                    <a:solidFill>
                      <a:schemeClr val="bg1">
                        <a:lumMod val="75000"/>
                      </a:schemeClr>
                    </a:solidFill>
                  </a:tcPr>
                </a:tc>
                <a:tc>
                  <a:txBody>
                    <a:bodyPr/>
                    <a:lstStyle/>
                    <a:p>
                      <a:pPr marL="285750" indent="-285750">
                        <a:buFont typeface="Arial" panose="020B0604020202020204" pitchFamily="34" charset="0"/>
                        <a:buChar char="•"/>
                      </a:pPr>
                      <a:r>
                        <a:rPr lang="en-US" dirty="0" smtClean="0"/>
                        <a:t>Pure Python</a:t>
                      </a:r>
                    </a:p>
                    <a:p>
                      <a:pPr marL="285750" indent="-285750">
                        <a:buFont typeface="Arial" panose="020B0604020202020204" pitchFamily="34" charset="0"/>
                        <a:buChar char="•"/>
                      </a:pPr>
                      <a:r>
                        <a:rPr lang="en-US" dirty="0" smtClean="0"/>
                        <a:t>Open Source</a:t>
                      </a:r>
                    </a:p>
                    <a:p>
                      <a:pPr marL="285750" indent="-285750">
                        <a:buFont typeface="Arial" panose="020B0604020202020204" pitchFamily="34" charset="0"/>
                        <a:buChar char="•"/>
                      </a:pPr>
                      <a:r>
                        <a:rPr lang="en-US" dirty="0" smtClean="0"/>
                        <a:t>Text-only viewer</a:t>
                      </a:r>
                      <a:endParaRPr lang="ru-RU" dirty="0"/>
                    </a:p>
                  </a:txBody>
                  <a:tcPr>
                    <a:solidFill>
                      <a:schemeClr val="bg1">
                        <a:lumMod val="75000"/>
                      </a:schemeClr>
                    </a:solidFill>
                  </a:tcPr>
                </a:tc>
                <a:tc>
                  <a:txBody>
                    <a:bodyPr/>
                    <a:lstStyle/>
                    <a:p>
                      <a:r>
                        <a:rPr lang="en-US" dirty="0" smtClean="0"/>
                        <a:t>Any</a:t>
                      </a:r>
                      <a:endParaRPr lang="ru-RU" dirty="0"/>
                    </a:p>
                  </a:txBody>
                  <a:tcPr>
                    <a:solidFill>
                      <a:schemeClr val="bg1">
                        <a:lumMod val="75000"/>
                      </a:schemeClr>
                    </a:solidFill>
                  </a:tcPr>
                </a:tc>
                <a:tc>
                  <a:txBody>
                    <a:bodyPr/>
                    <a:lstStyle/>
                    <a:p>
                      <a:r>
                        <a:rPr lang="en-US" dirty="0" smtClean="0"/>
                        <a:t>Line</a:t>
                      </a:r>
                      <a:endParaRPr lang="ru-RU" dirty="0"/>
                    </a:p>
                  </a:txBody>
                  <a:tcPr>
                    <a:solidFill>
                      <a:schemeClr val="bg1">
                        <a:lumMod val="75000"/>
                      </a:schemeClr>
                    </a:solidFill>
                  </a:tcPr>
                </a:tc>
                <a:tc>
                  <a:txBody>
                    <a:bodyPr/>
                    <a:lstStyle/>
                    <a:p>
                      <a:r>
                        <a:rPr lang="en-US" baseline="0" dirty="0" smtClean="0"/>
                        <a:t>Up to</a:t>
                      </a:r>
                      <a:br>
                        <a:rPr lang="en-US" baseline="0" dirty="0" smtClean="0"/>
                      </a:br>
                      <a:r>
                        <a:rPr lang="en-US" dirty="0" smtClean="0"/>
                        <a:t>10x or more</a:t>
                      </a:r>
                      <a:endParaRPr lang="ru-RU" dirty="0"/>
                    </a:p>
                  </a:txBody>
                  <a:tcPr>
                    <a:solidFill>
                      <a:schemeClr val="bg1">
                        <a:lumMod val="75000"/>
                      </a:schemeClr>
                    </a:solidFill>
                  </a:tcPr>
                </a:tc>
              </a:tr>
            </a:tbl>
          </a:graphicData>
        </a:graphic>
      </p:graphicFrame>
      <p:sp>
        <p:nvSpPr>
          <p:cNvPr id="2" name="Slide Number Placeholder 1"/>
          <p:cNvSpPr>
            <a:spLocks noGrp="1"/>
          </p:cNvSpPr>
          <p:nvPr>
            <p:ph type="sldNum" sz="quarter" idx="12"/>
          </p:nvPr>
        </p:nvSpPr>
        <p:spPr/>
        <p:txBody>
          <a:bodyPr/>
          <a:lstStyle/>
          <a:p>
            <a:fld id="{EE2556C5-CE8C-6547-B838-EA80C61A4AF7}" type="slidenum">
              <a:rPr lang="en-US" smtClean="0"/>
              <a:pPr/>
              <a:t>18</a:t>
            </a:fld>
            <a:endParaRPr lang="en-US" dirty="0"/>
          </a:p>
        </p:txBody>
      </p:sp>
    </p:spTree>
    <p:extLst>
      <p:ext uri="{BB962C8B-B14F-4D97-AF65-F5344CB8AC3E}">
        <p14:creationId xmlns:p14="http://schemas.microsoft.com/office/powerpoint/2010/main" val="14476145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indent="-342900">
              <a:buFont typeface="Arial" panose="020B0604020202020204" pitchFamily="34" charset="0"/>
              <a:buChar char="•"/>
            </a:pPr>
            <a:r>
              <a:rPr lang="en-US" dirty="0" smtClean="0"/>
              <a:t>One widely-used web page in our internally set up </a:t>
            </a:r>
            <a:r>
              <a:rPr lang="en-US" dirty="0" err="1" smtClean="0"/>
              <a:t>Buildbot</a:t>
            </a:r>
            <a:r>
              <a:rPr lang="en-US" dirty="0" smtClean="0"/>
              <a:t> service: 3x speed up (from 90 seconds to 28)</a:t>
            </a:r>
          </a:p>
          <a:p>
            <a:pPr marL="342900" indent="-342900">
              <a:buFont typeface="Arial" panose="020B0604020202020204" pitchFamily="34" charset="0"/>
              <a:buChar char="•"/>
            </a:pPr>
            <a:r>
              <a:rPr lang="en-US" dirty="0" smtClean="0"/>
              <a:t>Report generator – from 350 sec to &lt;2 sec for 1MB log file</a:t>
            </a:r>
          </a:p>
          <a:p>
            <a:pPr marL="568325" lvl="1" indent="-342900">
              <a:buFont typeface="Arial" panose="020B0604020202020204" pitchFamily="34" charset="0"/>
              <a:buChar char="•"/>
            </a:pPr>
            <a:r>
              <a:rPr lang="en-US" dirty="0" smtClean="0"/>
              <a:t>Distilled version was the base for demo.py</a:t>
            </a:r>
          </a:p>
          <a:p>
            <a:pPr marL="342900" indent="-342900">
              <a:buFont typeface="Arial" panose="020B0604020202020204" pitchFamily="34" charset="0"/>
              <a:buChar char="•"/>
            </a:pPr>
            <a:r>
              <a:rPr lang="en-US" dirty="0" smtClean="0"/>
              <a:t>Internal SCons-based build system: several places sped up 2x or more</a:t>
            </a:r>
          </a:p>
          <a:p>
            <a:pPr marL="568325" lvl="1" indent="-342900">
              <a:buFont typeface="Arial" panose="020B0604020202020204" pitchFamily="34" charset="0"/>
              <a:buChar char="•"/>
            </a:pPr>
            <a:r>
              <a:rPr lang="en-US" dirty="0" smtClean="0"/>
              <a:t>Loading all </a:t>
            </a:r>
            <a:r>
              <a:rPr lang="en-US" dirty="0" err="1" smtClean="0"/>
              <a:t>configs</a:t>
            </a:r>
            <a:r>
              <a:rPr lang="en-US" dirty="0" smtClean="0"/>
              <a:t> from scratch tuned from 6 minutes to 3 minutes</a:t>
            </a:r>
          </a:p>
          <a:p>
            <a:pPr marL="342900" indent="-342900">
              <a:buFont typeface="Arial" panose="020B0604020202020204" pitchFamily="34" charset="0"/>
              <a:buChar char="•"/>
            </a:pPr>
            <a:endParaRPr lang="ru-RU" dirty="0"/>
          </a:p>
        </p:txBody>
      </p:sp>
      <p:sp>
        <p:nvSpPr>
          <p:cNvPr id="5" name="Title 4"/>
          <p:cNvSpPr>
            <a:spLocks noGrp="1"/>
          </p:cNvSpPr>
          <p:nvPr>
            <p:ph type="title"/>
          </p:nvPr>
        </p:nvSpPr>
        <p:spPr/>
        <p:txBody>
          <a:bodyPr/>
          <a:lstStyle/>
          <a:p>
            <a:r>
              <a:rPr lang="en-US" sz="3200" dirty="0"/>
              <a:t>We’ve Had Success Tuning Our </a:t>
            </a:r>
            <a:r>
              <a:rPr lang="en-US" sz="3200" dirty="0" smtClean="0"/>
              <a:t>Python Code</a:t>
            </a:r>
            <a:endParaRPr lang="ru-RU" sz="3200" dirty="0"/>
          </a:p>
        </p:txBody>
      </p:sp>
      <p:sp>
        <p:nvSpPr>
          <p:cNvPr id="4" name="Slide Number Placeholder 3"/>
          <p:cNvSpPr>
            <a:spLocks noGrp="1"/>
          </p:cNvSpPr>
          <p:nvPr>
            <p:ph type="sldNum" sz="quarter" idx="12"/>
          </p:nvPr>
        </p:nvSpPr>
        <p:spPr/>
        <p:txBody>
          <a:bodyPr/>
          <a:lstStyle/>
          <a:p>
            <a:fld id="{EE2556C5-CE8C-6547-B838-EA80C61A4AF7}" type="slidenum">
              <a:rPr lang="en-US" smtClean="0"/>
              <a:pPr/>
              <a:t>19</a:t>
            </a:fld>
            <a:endParaRPr lang="en-US" dirty="0"/>
          </a:p>
        </p:txBody>
      </p:sp>
    </p:spTree>
    <p:extLst>
      <p:ext uri="{BB962C8B-B14F-4D97-AF65-F5344CB8AC3E}">
        <p14:creationId xmlns:p14="http://schemas.microsoft.com/office/powerpoint/2010/main" val="515018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228600"/>
            <a:ext cx="8229600" cy="989013"/>
          </a:xfrm>
        </p:spPr>
        <p:txBody>
          <a:bodyPr/>
          <a:lstStyle/>
          <a:p>
            <a:r>
              <a:rPr lang="en-US" altLang="en-US" smtClean="0">
                <a:latin typeface="+mn-lt"/>
              </a:rPr>
              <a:t>Legal Disclaimer &amp; Optimization Notice</a:t>
            </a:r>
          </a:p>
        </p:txBody>
      </p:sp>
      <p:sp>
        <p:nvSpPr>
          <p:cNvPr id="24579" name="Content Placeholder 3"/>
          <p:cNvSpPr>
            <a:spLocks noGrp="1"/>
          </p:cNvSpPr>
          <p:nvPr>
            <p:ph idx="1"/>
          </p:nvPr>
        </p:nvSpPr>
        <p:spPr>
          <a:xfrm>
            <a:off x="455613" y="1600200"/>
            <a:ext cx="8167687" cy="4625975"/>
          </a:xfrm>
        </p:spPr>
        <p:txBody>
          <a:bodyPr/>
          <a:lstStyle/>
          <a:p>
            <a:r>
              <a:rPr lang="en-US" altLang="en-US" sz="1200" dirty="0" smtClean="0">
                <a:latin typeface="+mn-lt"/>
              </a:rPr>
              <a:t>INFORMATION IN THIS DOCUMENT IS PROVIDED “AS IS”. NO LICENSE, EXPRESS OR IMPLIED, BY ESTOPPEL OR OTHERWISE, TO ANY INTELLECTUAL PROPERTY RIGHTS IS GRANTED BY THIS DOCUMENT. INTEL ASSUMES NO LIABILITY WHATSOEVER AND INTEL DISCLAIMS ANY EXPRESS OR IMPLIED WARRANTY, RELATING TO THIS INFORMATION INCLUDING LIABILITY OR WARRANTIES RELATING TO FITNESS FOR A PARTICULAR PURPOSE, MERCHANTABILITY, OR INFRINGEMENT OF ANY PATENT, COPYRIGHT OR OTHER INTELLECTUAL PROPERTY RIGHT.</a:t>
            </a:r>
          </a:p>
          <a:p>
            <a:r>
              <a:rPr lang="en-US" altLang="en-US" sz="1200" dirty="0" smtClean="0">
                <a:latin typeface="+mn-lt"/>
              </a:rPr>
              <a:t>Software and workloads used in performance tests may have been optimized for performance only on Intel microprocessors.  Performance tests, such as </a:t>
            </a:r>
            <a:r>
              <a:rPr lang="en-US" altLang="en-US" sz="1200" dirty="0" err="1" smtClean="0">
                <a:latin typeface="+mn-lt"/>
              </a:rPr>
              <a:t>SYSmark</a:t>
            </a:r>
            <a:r>
              <a:rPr lang="en-US" altLang="en-US" sz="1200" dirty="0" smtClean="0">
                <a:latin typeface="+mn-lt"/>
              </a:rPr>
              <a:t> and </a:t>
            </a:r>
            <a:r>
              <a:rPr lang="en-US" altLang="en-US" sz="1200" dirty="0" err="1" smtClean="0">
                <a:latin typeface="+mn-lt"/>
              </a:rPr>
              <a:t>MobileMark</a:t>
            </a:r>
            <a:r>
              <a:rPr lang="en-US" altLang="en-US" sz="1200" dirty="0" smtClean="0">
                <a:latin typeface="+mn-lt"/>
              </a:rPr>
              <a:t>, are measured using specific computer systems, components, software, operations and functions.  Any change to any of those factors may cause the results to vary.  You should consult other information and performance tests to assist you in fully evaluating your contemplated purchases, including the performance of that product when combined with other products. </a:t>
            </a:r>
          </a:p>
          <a:p>
            <a:r>
              <a:rPr lang="en-US" altLang="en-US" sz="1200" dirty="0" smtClean="0">
                <a:latin typeface="+mn-lt"/>
              </a:rPr>
              <a:t>Copyright © 2015, Intel Corporation. All rights reserved. Intel, Pentium, Xeon, Xeon Phi, Core, </a:t>
            </a:r>
            <a:r>
              <a:rPr lang="en-US" altLang="en-US" sz="1200" dirty="0" err="1" smtClean="0">
                <a:latin typeface="+mn-lt"/>
              </a:rPr>
              <a:t>VTune</a:t>
            </a:r>
            <a:r>
              <a:rPr lang="en-US" altLang="en-US" sz="1200" dirty="0" smtClean="0">
                <a:latin typeface="+mn-lt"/>
              </a:rPr>
              <a:t>, </a:t>
            </a:r>
            <a:r>
              <a:rPr lang="en-US" altLang="en-US" sz="1200" dirty="0" err="1" smtClean="0">
                <a:latin typeface="+mn-lt"/>
              </a:rPr>
              <a:t>Cilk</a:t>
            </a:r>
            <a:r>
              <a:rPr lang="en-US" altLang="en-US" sz="1200" dirty="0" smtClean="0">
                <a:latin typeface="+mn-lt"/>
              </a:rPr>
              <a:t>, and the Intel logo are trademarks of Intel Corporation in the U.S. and other countries.</a:t>
            </a:r>
          </a:p>
        </p:txBody>
      </p:sp>
      <p:graphicFrame>
        <p:nvGraphicFramePr>
          <p:cNvPr id="8" name="Table 7"/>
          <p:cNvGraphicFramePr>
            <a:graphicFrameLocks noGrp="1"/>
          </p:cNvGraphicFramePr>
          <p:nvPr/>
        </p:nvGraphicFramePr>
        <p:xfrm>
          <a:off x="457200" y="4319588"/>
          <a:ext cx="8251825" cy="1828800"/>
        </p:xfrm>
        <a:graphic>
          <a:graphicData uri="http://schemas.openxmlformats.org/drawingml/2006/table">
            <a:tbl>
              <a:tblPr/>
              <a:tblGrid>
                <a:gridCol w="8251825"/>
              </a:tblGrid>
              <a:tr h="27431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mn-lt"/>
                          <a:ea typeface="MS PGothic" pitchFamily="34" charset="-128"/>
                        </a:rPr>
                        <a:t>Optimization Notice</a:t>
                      </a:r>
                    </a:p>
                  </a:txBody>
                  <a:tcPr marL="91425" marR="91425"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r>
              <a:tr h="15544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mn-lt"/>
                          <a:ea typeface="MS PGothic" pitchFamily="34" charset="-128"/>
                        </a:rPr>
                        <a:t>Intel</a:t>
                      </a:r>
                      <a:r>
                        <a:rPr kumimoji="0" lang="en-US" altLang="en-US" sz="1200" b="0" i="0" u="none" strike="noStrike" cap="none" normalizeH="0" baseline="0" dirty="0" smtClean="0">
                          <a:ln>
                            <a:noFill/>
                          </a:ln>
                          <a:solidFill>
                            <a:srgbClr val="000000"/>
                          </a:solidFill>
                          <a:effectLst/>
                          <a:latin typeface="+mn-lt"/>
                          <a:ea typeface="MS PGothic" pitchFamily="34" charset="-128"/>
                        </a:rPr>
                        <a:t>’</a:t>
                      </a:r>
                      <a:r>
                        <a:rPr kumimoji="0" lang="en-US" sz="1200" b="0" i="0" u="none" strike="noStrike" cap="none" normalizeH="0" baseline="0" dirty="0" smtClean="0">
                          <a:ln>
                            <a:noFill/>
                          </a:ln>
                          <a:solidFill>
                            <a:srgbClr val="000000"/>
                          </a:solidFill>
                          <a:effectLst/>
                          <a:latin typeface="+mn-lt"/>
                          <a:ea typeface="MS PGothic" pitchFamily="34" charset="-128"/>
                        </a:rPr>
                        <a:t>s compilers may or may not optimize to the same degree for non-Intel microprocessors for optimizations that are not unique to Intel microprocessors. These optimizations include SSE2, SSE3, and SSSE3 instruction sets and other optimizations. Intel does not guarantee the availability, functionality, or effectiveness of any optimization on microprocessors not manufactured by Intel. Microprocessor-dependent optimizations in this product are intended for use with Intel microprocessors. Certain optimizations not specific to Intel microarchitecture are reserved for Intel microprocessors. Please refer to the applicable product User and Reference Guides for more information regarding the specific instruction sets covered by this notice.</a:t>
                      </a:r>
                    </a:p>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mn-lt"/>
                          <a:ea typeface="MS PGothic" pitchFamily="34" charset="-128"/>
                        </a:rPr>
                        <a:t>Notice revision #20110804</a:t>
                      </a:r>
                    </a:p>
                  </a:txBody>
                  <a:tcPr marL="91425" marR="91425"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bl>
          </a:graphicData>
        </a:graphic>
      </p:graphicFrame>
      <p:sp>
        <p:nvSpPr>
          <p:cNvPr id="2" name="Slide Number Placeholder 1"/>
          <p:cNvSpPr>
            <a:spLocks noGrp="1"/>
          </p:cNvSpPr>
          <p:nvPr>
            <p:ph type="sldNum" sz="quarter" idx="12"/>
          </p:nvPr>
        </p:nvSpPr>
        <p:spPr/>
        <p:txBody>
          <a:bodyPr/>
          <a:lstStyle/>
          <a:p>
            <a:pPr>
              <a:defRPr/>
            </a:pPr>
            <a:fld id="{E2E972C9-3D20-468C-BBF1-A1AAD9D360EF}" type="slidenum">
              <a:rPr lang="en-US" altLang="en-US" smtClean="0"/>
              <a:pPr>
                <a:defRPr/>
              </a:pPr>
              <a:t>2</a:t>
            </a:fld>
            <a:endParaRPr lang="en-US" altLang="en-US" dirty="0"/>
          </a:p>
        </p:txBody>
      </p:sp>
    </p:spTree>
    <p:extLst>
      <p:ext uri="{BB962C8B-B14F-4D97-AF65-F5344CB8AC3E}">
        <p14:creationId xmlns:p14="http://schemas.microsoft.com/office/powerpoint/2010/main" val="2398293222"/>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457200" y="1013777"/>
            <a:ext cx="6781800" cy="3874423"/>
          </a:xfrm>
          <a:prstGeom prst="rect">
            <a:avLst/>
          </a:prstGeom>
        </p:spPr>
      </p:pic>
      <p:sp>
        <p:nvSpPr>
          <p:cNvPr id="3" name="Slide Number Placeholder 2"/>
          <p:cNvSpPr>
            <a:spLocks noGrp="1"/>
          </p:cNvSpPr>
          <p:nvPr>
            <p:ph type="sldNum" sz="quarter" idx="12"/>
          </p:nvPr>
        </p:nvSpPr>
        <p:spPr/>
        <p:txBody>
          <a:bodyPr/>
          <a:lstStyle/>
          <a:p>
            <a:fld id="{EE2556C5-CE8C-6547-B838-EA80C61A4AF7}" type="slidenum">
              <a:rPr lang="en-US" smtClean="0"/>
              <a:pPr/>
              <a:t>20</a:t>
            </a:fld>
            <a:endParaRPr lang="en-US" dirty="0"/>
          </a:p>
        </p:txBody>
      </p:sp>
      <p:sp>
        <p:nvSpPr>
          <p:cNvPr id="4" name="Title 3"/>
          <p:cNvSpPr>
            <a:spLocks noGrp="1"/>
          </p:cNvSpPr>
          <p:nvPr>
            <p:ph type="title"/>
          </p:nvPr>
        </p:nvSpPr>
        <p:spPr/>
        <p:txBody>
          <a:bodyPr/>
          <a:lstStyle/>
          <a:p>
            <a:r>
              <a:rPr lang="en-US" dirty="0" smtClean="0"/>
              <a:t>Profiling Chromium gyp script</a:t>
            </a:r>
            <a:endParaRPr lang="en-US" dirty="0"/>
          </a:p>
        </p:txBody>
      </p:sp>
      <p:sp>
        <p:nvSpPr>
          <p:cNvPr id="7" name="Rectangle 6"/>
          <p:cNvSpPr/>
          <p:nvPr/>
        </p:nvSpPr>
        <p:spPr>
          <a:xfrm>
            <a:off x="93079" y="6432127"/>
            <a:ext cx="4497387" cy="276999"/>
          </a:xfrm>
          <a:prstGeom prst="rect">
            <a:avLst/>
          </a:prstGeom>
        </p:spPr>
        <p:txBody>
          <a:bodyPr wrap="square">
            <a:spAutoFit/>
          </a:bodyPr>
          <a:lstStyle/>
          <a:p>
            <a:r>
              <a:rPr lang="en-US" sz="1200" dirty="0"/>
              <a:t>http://dev.chromium.org/developers/how-tos/get-the-code</a:t>
            </a:r>
          </a:p>
        </p:txBody>
      </p:sp>
      <p:pic>
        <p:nvPicPr>
          <p:cNvPr id="6" name="Picture 5"/>
          <p:cNvPicPr>
            <a:picLocks noChangeAspect="1"/>
          </p:cNvPicPr>
          <p:nvPr/>
        </p:nvPicPr>
        <p:blipFill rotWithShape="1">
          <a:blip r:embed="rId3"/>
          <a:srcRect t="35259" r="25077" b="31029"/>
          <a:stretch/>
        </p:blipFill>
        <p:spPr>
          <a:xfrm>
            <a:off x="4760924" y="4572000"/>
            <a:ext cx="4245027" cy="1360669"/>
          </a:xfrm>
          <a:prstGeom prst="rect">
            <a:avLst/>
          </a:prstGeom>
          <a:ln>
            <a:solidFill>
              <a:srgbClr val="0070C0"/>
            </a:solidFill>
            <a:prstDash val="lgDash"/>
          </a:ln>
        </p:spPr>
      </p:pic>
    </p:spTree>
    <p:extLst>
      <p:ext uri="{BB962C8B-B14F-4D97-AF65-F5344CB8AC3E}">
        <p14:creationId xmlns:p14="http://schemas.microsoft.com/office/powerpoint/2010/main" val="40343283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E2556C5-CE8C-6547-B838-EA80C61A4AF7}" type="slidenum">
              <a:rPr lang="en-US" smtClean="0"/>
              <a:pPr/>
              <a:t>21</a:t>
            </a:fld>
            <a:endParaRPr lang="en-US" dirty="0"/>
          </a:p>
        </p:txBody>
      </p:sp>
      <p:sp>
        <p:nvSpPr>
          <p:cNvPr id="4" name="Title 3"/>
          <p:cNvSpPr>
            <a:spLocks noGrp="1"/>
          </p:cNvSpPr>
          <p:nvPr>
            <p:ph type="title"/>
          </p:nvPr>
        </p:nvSpPr>
        <p:spPr/>
        <p:txBody>
          <a:bodyPr/>
          <a:lstStyle/>
          <a:p>
            <a:r>
              <a:rPr lang="en-US" dirty="0" smtClean="0"/>
              <a:t>Profiling </a:t>
            </a:r>
            <a:r>
              <a:rPr lang="en-US" dirty="0" err="1" smtClean="0"/>
              <a:t>NumPy</a:t>
            </a:r>
            <a:r>
              <a:rPr lang="en-US" dirty="0" smtClean="0"/>
              <a:t>-based simple </a:t>
            </a:r>
            <a:r>
              <a:rPr lang="en-US" dirty="0" err="1" smtClean="0"/>
              <a:t>raytracing</a:t>
            </a:r>
            <a:r>
              <a:rPr lang="en-US" dirty="0" smtClean="0"/>
              <a:t> code</a:t>
            </a:r>
            <a:endParaRPr lang="en-US" dirty="0"/>
          </a:p>
        </p:txBody>
      </p:sp>
      <p:pic>
        <p:nvPicPr>
          <p:cNvPr id="8" name="Picture 7"/>
          <p:cNvPicPr>
            <a:picLocks noChangeAspect="1"/>
          </p:cNvPicPr>
          <p:nvPr/>
        </p:nvPicPr>
        <p:blipFill>
          <a:blip r:embed="rId3"/>
          <a:stretch>
            <a:fillRect/>
          </a:stretch>
        </p:blipFill>
        <p:spPr>
          <a:xfrm>
            <a:off x="455613" y="1555460"/>
            <a:ext cx="3733800" cy="4010025"/>
          </a:xfrm>
          <a:prstGeom prst="rect">
            <a:avLst/>
          </a:prstGeom>
        </p:spPr>
      </p:pic>
      <p:pic>
        <p:nvPicPr>
          <p:cNvPr id="10" name="Picture 9"/>
          <p:cNvPicPr>
            <a:picLocks noChangeAspect="1"/>
          </p:cNvPicPr>
          <p:nvPr/>
        </p:nvPicPr>
        <p:blipFill>
          <a:blip r:embed="rId4"/>
          <a:stretch>
            <a:fillRect/>
          </a:stretch>
        </p:blipFill>
        <p:spPr>
          <a:xfrm>
            <a:off x="2874170" y="2037093"/>
            <a:ext cx="3390900" cy="3076575"/>
          </a:xfrm>
          <a:prstGeom prst="rect">
            <a:avLst/>
          </a:prstGeom>
          <a:ln>
            <a:solidFill>
              <a:srgbClr val="0070C0"/>
            </a:solidFill>
            <a:prstDash val="lgDash"/>
          </a:ln>
        </p:spPr>
      </p:pic>
      <p:pic>
        <p:nvPicPr>
          <p:cNvPr id="11" name="Picture 10"/>
          <p:cNvPicPr>
            <a:picLocks noChangeAspect="1"/>
          </p:cNvPicPr>
          <p:nvPr/>
        </p:nvPicPr>
        <p:blipFill>
          <a:blip r:embed="rId5"/>
          <a:stretch>
            <a:fillRect/>
          </a:stretch>
        </p:blipFill>
        <p:spPr>
          <a:xfrm>
            <a:off x="3679032" y="3815728"/>
            <a:ext cx="5172075" cy="2400300"/>
          </a:xfrm>
          <a:prstGeom prst="rect">
            <a:avLst/>
          </a:prstGeom>
          <a:ln>
            <a:solidFill>
              <a:srgbClr val="0070C0"/>
            </a:solidFill>
            <a:prstDash val="lgDash"/>
          </a:ln>
        </p:spPr>
      </p:pic>
      <p:sp>
        <p:nvSpPr>
          <p:cNvPr id="12" name="Rectangle 11"/>
          <p:cNvSpPr/>
          <p:nvPr/>
        </p:nvSpPr>
        <p:spPr>
          <a:xfrm>
            <a:off x="93079" y="6432127"/>
            <a:ext cx="4497387" cy="276999"/>
          </a:xfrm>
          <a:prstGeom prst="rect">
            <a:avLst/>
          </a:prstGeom>
        </p:spPr>
        <p:txBody>
          <a:bodyPr wrap="square">
            <a:spAutoFit/>
          </a:bodyPr>
          <a:lstStyle/>
          <a:p>
            <a:r>
              <a:rPr lang="en-US" sz="1200" dirty="0"/>
              <a:t>https://gist.github.com/rossant/6046463</a:t>
            </a:r>
          </a:p>
        </p:txBody>
      </p:sp>
    </p:spTree>
    <p:extLst>
      <p:ext uri="{BB962C8B-B14F-4D97-AF65-F5344CB8AC3E}">
        <p14:creationId xmlns:p14="http://schemas.microsoft.com/office/powerpoint/2010/main" val="30331193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5614" y="2514600"/>
            <a:ext cx="8228012" cy="3657600"/>
          </a:xfrm>
        </p:spPr>
        <p:txBody>
          <a:bodyPr/>
          <a:lstStyle/>
          <a:p>
            <a:pPr marL="342900" indent="-342900">
              <a:buFont typeface="Arial" panose="020B0604020202020204" pitchFamily="34" charset="0"/>
              <a:buChar char="•"/>
            </a:pPr>
            <a:r>
              <a:rPr lang="en-US" dirty="0" smtClean="0"/>
              <a:t>Visit us at our table or catch me during sprints</a:t>
            </a:r>
          </a:p>
          <a:p>
            <a:pPr marL="342900" indent="-342900">
              <a:buFont typeface="Arial" panose="020B0604020202020204" pitchFamily="34" charset="0"/>
              <a:buChar char="•"/>
            </a:pPr>
            <a:r>
              <a:rPr lang="en-US" dirty="0"/>
              <a:t>Technical Preview &amp; Beta Participation – </a:t>
            </a:r>
            <a:r>
              <a:rPr lang="en-US" dirty="0" smtClean="0"/>
              <a:t>email </a:t>
            </a:r>
            <a:r>
              <a:rPr lang="en-US" dirty="0"/>
              <a:t>us at </a:t>
            </a:r>
            <a:r>
              <a:rPr lang="en-US" dirty="0">
                <a:hlinkClick r:id="rId3"/>
              </a:rPr>
              <a:t>scripting@intel.com</a:t>
            </a:r>
            <a:r>
              <a:rPr lang="en-US" dirty="0"/>
              <a:t> </a:t>
            </a:r>
            <a:endParaRPr lang="en-US" dirty="0" smtClean="0"/>
          </a:p>
          <a:p>
            <a:pPr marL="568325" lvl="1" indent="-342900">
              <a:buFont typeface="Arial" panose="020B0604020202020204" pitchFamily="34" charset="0"/>
              <a:buChar char="•"/>
            </a:pPr>
            <a:r>
              <a:rPr lang="en-US" dirty="0"/>
              <a:t>We’re making proof-of-concept work of Intel-accelerated Python (e.g.  NumPy/SciPy, etc.). Sign up!</a:t>
            </a:r>
          </a:p>
          <a:p>
            <a:pPr marL="342900" indent="-342900">
              <a:buFont typeface="Arial" panose="020B0604020202020204" pitchFamily="34" charset="0"/>
              <a:buChar char="•"/>
            </a:pPr>
            <a:r>
              <a:rPr lang="en-US" dirty="0" smtClean="0"/>
              <a:t>Check </a:t>
            </a:r>
            <a:r>
              <a:rPr lang="en-US" dirty="0" smtClean="0"/>
              <a:t>out Intel Developer Zone – </a:t>
            </a:r>
            <a:r>
              <a:rPr lang="en-US" dirty="0" smtClean="0">
                <a:hlinkClick r:id="rId4"/>
              </a:rPr>
              <a:t>software.intel.com</a:t>
            </a:r>
            <a:endParaRPr lang="en-US" dirty="0" smtClean="0"/>
          </a:p>
          <a:p>
            <a:pPr marL="568325" lvl="1" indent="-342900">
              <a:buFont typeface="Arial" panose="020B0604020202020204" pitchFamily="34" charset="0"/>
              <a:buChar char="•"/>
            </a:pPr>
            <a:r>
              <a:rPr lang="en-US" dirty="0" smtClean="0"/>
              <a:t>Check out Intel® Software Development tools </a:t>
            </a:r>
          </a:p>
          <a:p>
            <a:pPr marL="568325" lvl="1" indent="-342900">
              <a:buFont typeface="Arial" panose="020B0604020202020204" pitchFamily="34" charset="0"/>
              <a:buChar char="•"/>
            </a:pPr>
            <a:r>
              <a:rPr lang="en-US" dirty="0" smtClean="0"/>
              <a:t>Qualify for Free Intel® Software Development tools</a:t>
            </a:r>
          </a:p>
          <a:p>
            <a:pPr marL="342900" indent="-342900">
              <a:buFont typeface="Arial" panose="020B0604020202020204" pitchFamily="34" charset="0"/>
              <a:buChar char="•"/>
            </a:pPr>
            <a:endParaRPr lang="en-US" dirty="0"/>
          </a:p>
        </p:txBody>
      </p:sp>
      <p:sp>
        <p:nvSpPr>
          <p:cNvPr id="3" name="Slide Number Placeholder 2"/>
          <p:cNvSpPr>
            <a:spLocks noGrp="1"/>
          </p:cNvSpPr>
          <p:nvPr>
            <p:ph type="sldNum" sz="quarter" idx="12"/>
          </p:nvPr>
        </p:nvSpPr>
        <p:spPr/>
        <p:txBody>
          <a:bodyPr/>
          <a:lstStyle/>
          <a:p>
            <a:fld id="{EE2556C5-CE8C-6547-B838-EA80C61A4AF7}" type="slidenum">
              <a:rPr lang="en-US" smtClean="0"/>
              <a:pPr/>
              <a:t>22</a:t>
            </a:fld>
            <a:endParaRPr lang="en-US" dirty="0"/>
          </a:p>
        </p:txBody>
      </p:sp>
      <p:sp>
        <p:nvSpPr>
          <p:cNvPr id="4" name="Title 3"/>
          <p:cNvSpPr>
            <a:spLocks noGrp="1"/>
          </p:cNvSpPr>
          <p:nvPr>
            <p:ph type="title"/>
          </p:nvPr>
        </p:nvSpPr>
        <p:spPr/>
        <p:txBody>
          <a:bodyPr/>
          <a:lstStyle/>
          <a:p>
            <a:r>
              <a:rPr lang="en-US" dirty="0" smtClean="0"/>
              <a:t>Sign Up with Us to Give the Profiler a Try &amp; Check out Intel® Software Development Tools</a:t>
            </a:r>
            <a:endParaRPr lang="en-US" dirty="0"/>
          </a:p>
        </p:txBody>
      </p:sp>
    </p:spTree>
    <p:extLst>
      <p:ext uri="{BB962C8B-B14F-4D97-AF65-F5344CB8AC3E}">
        <p14:creationId xmlns:p14="http://schemas.microsoft.com/office/powerpoint/2010/main" val="25229604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1"/>
          </p:nvPr>
        </p:nvSpPr>
        <p:spPr/>
        <p:txBody>
          <a:bodyPr/>
          <a:lstStyle/>
          <a:p>
            <a:endParaRPr lang="en-US"/>
          </a:p>
        </p:txBody>
      </p:sp>
      <p:sp>
        <p:nvSpPr>
          <p:cNvPr id="3" name="Slide Number Placeholder 2"/>
          <p:cNvSpPr>
            <a:spLocks noGrp="1"/>
          </p:cNvSpPr>
          <p:nvPr>
            <p:ph type="sldNum" sz="quarter" idx="12"/>
          </p:nvPr>
        </p:nvSpPr>
        <p:spPr/>
        <p:txBody>
          <a:bodyPr/>
          <a:lstStyle/>
          <a:p>
            <a:fld id="{EE2556C5-CE8C-6547-B838-EA80C61A4AF7}" type="slidenum">
              <a:rPr lang="en-US" smtClean="0"/>
              <a:pPr/>
              <a:t>23</a:t>
            </a:fld>
            <a:endParaRPr lang="en-US"/>
          </a:p>
        </p:txBody>
      </p:sp>
      <p:sp>
        <p:nvSpPr>
          <p:cNvPr id="11" name="Title 10"/>
          <p:cNvSpPr>
            <a:spLocks noGrp="1"/>
          </p:cNvSpPr>
          <p:nvPr>
            <p:ph type="title"/>
          </p:nvPr>
        </p:nvSpPr>
        <p:spPr>
          <a:xfrm>
            <a:off x="455613" y="533400"/>
            <a:ext cx="8229600" cy="1143000"/>
          </a:xfrm>
        </p:spPr>
        <p:txBody>
          <a:bodyPr/>
          <a:lstStyle/>
          <a:p>
            <a:r>
              <a:rPr lang="en-US" smtClean="0"/>
              <a:t>Free Intel® Software Development Tools</a:t>
            </a:r>
            <a:endParaRPr lang="en-US"/>
          </a:p>
        </p:txBody>
      </p:sp>
      <p:pic>
        <p:nvPicPr>
          <p:cNvPr id="2" name="Picture 1"/>
          <p:cNvPicPr>
            <a:picLocks noChangeAspect="1"/>
          </p:cNvPicPr>
          <p:nvPr/>
        </p:nvPicPr>
        <p:blipFill>
          <a:blip r:embed="rId3"/>
          <a:stretch>
            <a:fillRect/>
          </a:stretch>
        </p:blipFill>
        <p:spPr>
          <a:xfrm>
            <a:off x="4266036" y="1219200"/>
            <a:ext cx="3807822" cy="4489206"/>
          </a:xfrm>
          <a:prstGeom prst="rect">
            <a:avLst/>
          </a:prstGeom>
        </p:spPr>
      </p:pic>
      <p:pic>
        <p:nvPicPr>
          <p:cNvPr id="9" name="Picture 8"/>
          <p:cNvPicPr>
            <a:picLocks noChangeAspect="1"/>
          </p:cNvPicPr>
          <p:nvPr/>
        </p:nvPicPr>
        <p:blipFill>
          <a:blip r:embed="rId4"/>
          <a:stretch>
            <a:fillRect/>
          </a:stretch>
        </p:blipFill>
        <p:spPr>
          <a:xfrm>
            <a:off x="457200" y="3510207"/>
            <a:ext cx="3987978" cy="2357193"/>
          </a:xfrm>
          <a:prstGeom prst="rect">
            <a:avLst/>
          </a:prstGeom>
        </p:spPr>
      </p:pic>
      <p:grpSp>
        <p:nvGrpSpPr>
          <p:cNvPr id="4" name="Group 3"/>
          <p:cNvGrpSpPr/>
          <p:nvPr/>
        </p:nvGrpSpPr>
        <p:grpSpPr>
          <a:xfrm>
            <a:off x="497569" y="1184096"/>
            <a:ext cx="3768467" cy="2055759"/>
            <a:chOff x="570627" y="1082292"/>
            <a:chExt cx="3163173" cy="1653444"/>
          </a:xfrm>
        </p:grpSpPr>
        <p:pic>
          <p:nvPicPr>
            <p:cNvPr id="7" name="Picture 6"/>
            <p:cNvPicPr>
              <a:picLocks noChangeAspect="1"/>
            </p:cNvPicPr>
            <p:nvPr/>
          </p:nvPicPr>
          <p:blipFill>
            <a:blip r:embed="rId5"/>
            <a:stretch>
              <a:fillRect/>
            </a:stretch>
          </p:blipFill>
          <p:spPr>
            <a:xfrm>
              <a:off x="570627" y="1082292"/>
              <a:ext cx="3163173" cy="1524592"/>
            </a:xfrm>
            <a:prstGeom prst="rect">
              <a:avLst/>
            </a:prstGeom>
          </p:spPr>
        </p:pic>
        <p:sp>
          <p:nvSpPr>
            <p:cNvPr id="10" name="TextBox 9"/>
            <p:cNvSpPr txBox="1"/>
            <p:nvPr/>
          </p:nvSpPr>
          <p:spPr>
            <a:xfrm>
              <a:off x="983537" y="2537701"/>
              <a:ext cx="2687279" cy="198035"/>
            </a:xfrm>
            <a:prstGeom prst="rect">
              <a:avLst/>
            </a:prstGeom>
            <a:noFill/>
          </p:spPr>
          <p:txBody>
            <a:bodyPr wrap="square" rtlCol="0">
              <a:spAutoFit/>
            </a:bodyPr>
            <a:lstStyle/>
            <a:p>
              <a:r>
                <a:rPr lang="en-US" sz="1000" b="1" dirty="0">
                  <a:solidFill>
                    <a:schemeClr val="tx1">
                      <a:lumMod val="65000"/>
                      <a:lumOff val="35000"/>
                    </a:schemeClr>
                  </a:solidFill>
                  <a:latin typeface="Calibri" charset="0"/>
                  <a:ea typeface="Calibri" charset="0"/>
                  <a:cs typeface="Calibri" charset="0"/>
                </a:rPr>
                <a:t>Intel Performance Libraries for academic research</a:t>
              </a:r>
            </a:p>
          </p:txBody>
        </p:sp>
      </p:grpSp>
      <p:sp>
        <p:nvSpPr>
          <p:cNvPr id="5" name="Rounded Rectangle 4"/>
          <p:cNvSpPr/>
          <p:nvPr/>
        </p:nvSpPr>
        <p:spPr>
          <a:xfrm>
            <a:off x="970060" y="5791200"/>
            <a:ext cx="7354956" cy="341906"/>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Visit us at https://</a:t>
            </a:r>
            <a:r>
              <a:rPr lang="en-US" dirty="0" err="1"/>
              <a:t>software.intel.com</a:t>
            </a:r>
            <a:r>
              <a:rPr lang="en-US" dirty="0"/>
              <a:t>/en-us/qualify-for-free-software</a:t>
            </a:r>
          </a:p>
        </p:txBody>
      </p:sp>
    </p:spTree>
    <p:extLst>
      <p:ext uri="{BB962C8B-B14F-4D97-AF65-F5344CB8AC3E}">
        <p14:creationId xmlns:p14="http://schemas.microsoft.com/office/powerpoint/2010/main" val="6609164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smtClean="0"/>
              <a:t>… and again:</a:t>
            </a:r>
          </a:p>
          <a:p>
            <a:endParaRPr lang="en-US" dirty="0" smtClean="0"/>
          </a:p>
          <a:p>
            <a:pPr marL="342900" indent="-342900">
              <a:buFont typeface="Arial" panose="020B0604020202020204" pitchFamily="34" charset="0"/>
              <a:buChar char="•"/>
            </a:pPr>
            <a:r>
              <a:rPr lang="en-US" sz="2800" dirty="0" smtClean="0"/>
              <a:t>For Tech Preview and Beta, drop us an email at </a:t>
            </a:r>
            <a:r>
              <a:rPr lang="en-US" sz="2800" dirty="0" smtClean="0">
                <a:hlinkClick r:id="rId3"/>
              </a:rPr>
              <a:t>scripting@intel.com</a:t>
            </a:r>
            <a:endParaRPr lang="en-US" sz="2800" dirty="0" smtClean="0"/>
          </a:p>
          <a:p>
            <a:pPr marL="342900" indent="-342900">
              <a:buFont typeface="Arial" panose="020B0604020202020204" pitchFamily="34" charset="0"/>
              <a:buChar char="•"/>
            </a:pPr>
            <a:r>
              <a:rPr lang="en-US" sz="2800" dirty="0" smtClean="0"/>
              <a:t>Check out free Intel® software – just google for “free intel tools” to see if </a:t>
            </a:r>
            <a:r>
              <a:rPr lang="en-US" sz="2800" smtClean="0"/>
              <a:t>you’re qualified</a:t>
            </a:r>
            <a:endParaRPr lang="en-US" sz="2800" dirty="0"/>
          </a:p>
        </p:txBody>
      </p:sp>
      <p:sp>
        <p:nvSpPr>
          <p:cNvPr id="3" name="Slide Number Placeholder 2"/>
          <p:cNvSpPr>
            <a:spLocks noGrp="1"/>
          </p:cNvSpPr>
          <p:nvPr>
            <p:ph type="sldNum" sz="quarter" idx="12"/>
          </p:nvPr>
        </p:nvSpPr>
        <p:spPr/>
        <p:txBody>
          <a:bodyPr/>
          <a:lstStyle/>
          <a:p>
            <a:fld id="{EE2556C5-CE8C-6547-B838-EA80C61A4AF7}" type="slidenum">
              <a:rPr lang="en-US" smtClean="0"/>
              <a:pPr/>
              <a:t>24</a:t>
            </a:fld>
            <a:endParaRPr lang="en-US" dirty="0"/>
          </a:p>
        </p:txBody>
      </p:sp>
      <p:sp>
        <p:nvSpPr>
          <p:cNvPr id="2" name="Title 1"/>
          <p:cNvSpPr>
            <a:spLocks noGrp="1"/>
          </p:cNvSpPr>
          <p:nvPr>
            <p:ph type="title"/>
          </p:nvPr>
        </p:nvSpPr>
        <p:spPr/>
        <p:txBody>
          <a:bodyPr/>
          <a:lstStyle/>
          <a:p>
            <a:r>
              <a:rPr lang="en-US" dirty="0" smtClean="0"/>
              <a:t>Q &amp; A </a:t>
            </a:r>
            <a:endParaRPr lang="en-US" dirty="0"/>
          </a:p>
        </p:txBody>
      </p:sp>
    </p:spTree>
    <p:extLst>
      <p:ext uri="{BB962C8B-B14F-4D97-AF65-F5344CB8AC3E}">
        <p14:creationId xmlns:p14="http://schemas.microsoft.com/office/powerpoint/2010/main" val="1214699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455613" y="1752599"/>
            <a:ext cx="3657600" cy="2880732"/>
          </a:xfrm>
          <a:prstGeom prst="rect">
            <a:avLst/>
          </a:prstGeom>
        </p:spPr>
      </p:pic>
      <p:pic>
        <p:nvPicPr>
          <p:cNvPr id="5" name="Content Placeholder 4"/>
          <p:cNvPicPr>
            <a:picLocks noGrp="1" noChangeAspect="1"/>
          </p:cNvPicPr>
          <p:nvPr>
            <p:ph idx="1"/>
          </p:nvPr>
        </p:nvPicPr>
        <p:blipFill>
          <a:blip r:embed="rId4"/>
          <a:stretch>
            <a:fillRect/>
          </a:stretch>
        </p:blipFill>
        <p:spPr>
          <a:xfrm>
            <a:off x="2819400" y="2286000"/>
            <a:ext cx="3657600" cy="2880732"/>
          </a:xfrm>
          <a:prstGeom prst="rect">
            <a:avLst/>
          </a:prstGeom>
        </p:spPr>
      </p:pic>
      <p:sp>
        <p:nvSpPr>
          <p:cNvPr id="3" name="Slide Number Placeholder 2"/>
          <p:cNvSpPr>
            <a:spLocks noGrp="1"/>
          </p:cNvSpPr>
          <p:nvPr>
            <p:ph type="sldNum" sz="quarter" idx="12"/>
          </p:nvPr>
        </p:nvSpPr>
        <p:spPr/>
        <p:txBody>
          <a:bodyPr/>
          <a:lstStyle/>
          <a:p>
            <a:fld id="{EE2556C5-CE8C-6547-B838-EA80C61A4AF7}" type="slidenum">
              <a:rPr lang="en-US" smtClean="0"/>
              <a:pPr/>
              <a:t>25</a:t>
            </a:fld>
            <a:endParaRPr lang="en-US" dirty="0"/>
          </a:p>
        </p:txBody>
      </p:sp>
      <p:sp>
        <p:nvSpPr>
          <p:cNvPr id="4" name="Title 3"/>
          <p:cNvSpPr>
            <a:spLocks noGrp="1"/>
          </p:cNvSpPr>
          <p:nvPr>
            <p:ph type="title"/>
          </p:nvPr>
        </p:nvSpPr>
        <p:spPr/>
        <p:txBody>
          <a:bodyPr/>
          <a:lstStyle/>
          <a:p>
            <a:r>
              <a:rPr lang="en-US" dirty="0" smtClean="0"/>
              <a:t>Profiling GPAW example – calculation of Hydrogen atom energies</a:t>
            </a:r>
            <a:endParaRPr lang="en-US" dirty="0"/>
          </a:p>
        </p:txBody>
      </p:sp>
      <p:pic>
        <p:nvPicPr>
          <p:cNvPr id="7" name="Picture 6"/>
          <p:cNvPicPr>
            <a:picLocks noChangeAspect="1"/>
          </p:cNvPicPr>
          <p:nvPr/>
        </p:nvPicPr>
        <p:blipFill>
          <a:blip r:embed="rId5"/>
          <a:stretch>
            <a:fillRect/>
          </a:stretch>
        </p:blipFill>
        <p:spPr>
          <a:xfrm>
            <a:off x="5027613" y="3192965"/>
            <a:ext cx="3657600" cy="2880731"/>
          </a:xfrm>
          <a:prstGeom prst="rect">
            <a:avLst/>
          </a:prstGeom>
        </p:spPr>
      </p:pic>
      <p:sp>
        <p:nvSpPr>
          <p:cNvPr id="8" name="Content Placeholder 1"/>
          <p:cNvSpPr txBox="1">
            <a:spLocks/>
          </p:cNvSpPr>
          <p:nvPr/>
        </p:nvSpPr>
        <p:spPr>
          <a:xfrm>
            <a:off x="455614" y="5791200"/>
            <a:ext cx="8228012" cy="184666"/>
          </a:xfrm>
          <a:prstGeom prst="rect">
            <a:avLst/>
          </a:prstGeom>
        </p:spPr>
        <p:txBody>
          <a:bodyPr vert="horz" wrap="square" lIns="0" tIns="0" rIns="0" bIns="0" rtlCol="0">
            <a:spAutoFit/>
          </a:bodyPr>
          <a:lstStyle>
            <a:lvl1pPr marL="0" marR="0" indent="0" algn="l" defTabSz="457200" rtl="0" eaLnBrk="1" fontAlgn="auto" latinLnBrk="0" hangingPunct="1">
              <a:lnSpc>
                <a:spcPct val="100000"/>
              </a:lnSpc>
              <a:spcBef>
                <a:spcPts val="1200"/>
              </a:spcBef>
              <a:spcAft>
                <a:spcPts val="0"/>
              </a:spcAft>
              <a:buClrTx/>
              <a:buSzTx/>
              <a:buFont typeface="Wingdings" panose="05000000000000000000" pitchFamily="2" charset="2"/>
              <a:buNone/>
              <a:tabLst/>
              <a:defRPr sz="2200" b="0" kern="1200">
                <a:solidFill>
                  <a:srgbClr val="0071C5"/>
                </a:solidFill>
                <a:latin typeface="+mn-lt"/>
                <a:ea typeface="+mn-ea"/>
                <a:cs typeface="Intel Clear" panose="020B0604020203020204" pitchFamily="34" charset="0"/>
              </a:defRPr>
            </a:lvl1pPr>
            <a:lvl2pPr marL="225425" indent="-225425" algn="l" defTabSz="457200" rtl="0" eaLnBrk="1" latinLnBrk="0" hangingPunct="1">
              <a:spcBef>
                <a:spcPts val="1200"/>
              </a:spcBef>
              <a:buFont typeface="Wingdings" charset="2"/>
              <a:buChar char="§"/>
              <a:defRPr lang="en-US" sz="1800" kern="1200" baseline="0" dirty="0" err="1" smtClean="0">
                <a:solidFill>
                  <a:schemeClr val="tx2"/>
                </a:solidFill>
                <a:latin typeface="+mn-lt"/>
                <a:ea typeface="+mn-ea"/>
                <a:cs typeface="Intel Clear" panose="020B0604020203020204" pitchFamily="34" charset="0"/>
              </a:defRPr>
            </a:lvl2pPr>
            <a:lvl3pPr marL="571500" indent="-228600" algn="l" defTabSz="457200" rtl="0" eaLnBrk="1" latinLnBrk="0" hangingPunct="1">
              <a:spcBef>
                <a:spcPts val="800"/>
              </a:spcBef>
              <a:buFont typeface="Wingdings" charset="2"/>
              <a:buChar char="§"/>
              <a:defRPr lang="en-US" sz="1800" kern="1200" dirty="0" smtClean="0">
                <a:solidFill>
                  <a:schemeClr val="tx2"/>
                </a:solidFill>
                <a:latin typeface="+mn-lt"/>
                <a:ea typeface="+mn-ea"/>
                <a:cs typeface="Intel Clear" panose="020B0604020203020204" pitchFamily="34" charset="0"/>
              </a:defRPr>
            </a:lvl3pPr>
            <a:lvl4pPr marL="969963" indent="-228600" algn="l" defTabSz="457200" rtl="0" eaLnBrk="1" latinLnBrk="0" hangingPunct="1">
              <a:spcBef>
                <a:spcPct val="20000"/>
              </a:spcBef>
              <a:buFont typeface="Arial"/>
              <a:buChar char="–"/>
              <a:defRPr sz="1600" kern="1200">
                <a:solidFill>
                  <a:schemeClr val="tx2"/>
                </a:solidFill>
                <a:latin typeface="+mn-lt"/>
                <a:ea typeface="+mn-ea"/>
                <a:cs typeface="Intel Clear" panose="020B0604020203020204" pitchFamily="34" charset="0"/>
              </a:defRPr>
            </a:lvl4pPr>
            <a:lvl5pPr marL="1319213" indent="-228600" algn="l" defTabSz="457200" rtl="0" eaLnBrk="1" latinLnBrk="0" hangingPunct="1">
              <a:spcBef>
                <a:spcPct val="20000"/>
              </a:spcBef>
              <a:buFont typeface="Intel Clear" panose="020B0604020203020204" pitchFamily="34" charset="0"/>
              <a:buChar char="–"/>
              <a:defRPr sz="1400" kern="1200">
                <a:solidFill>
                  <a:schemeClr val="tx2"/>
                </a:solidFill>
                <a:latin typeface="+mn-lt"/>
                <a:ea typeface="+mn-ea"/>
                <a:cs typeface="Intel Clear" panose="020B06040202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914400"/>
            <a:r>
              <a:rPr lang="en-US" sz="1200" dirty="0">
                <a:solidFill>
                  <a:schemeClr val="tx1"/>
                </a:solidFill>
                <a:cs typeface="+mn-cs"/>
              </a:rPr>
              <a:t>https://wiki.fysik.dtu.dk/gpaw/tutorials/H2/atomization.html</a:t>
            </a:r>
          </a:p>
        </p:txBody>
      </p:sp>
    </p:spTree>
    <p:extLst>
      <p:ext uri="{BB962C8B-B14F-4D97-AF65-F5344CB8AC3E}">
        <p14:creationId xmlns:p14="http://schemas.microsoft.com/office/powerpoint/2010/main" val="23867815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Starts Here!</a:t>
            </a:r>
            <a:endParaRPr lang="en-US" dirty="0"/>
          </a:p>
        </p:txBody>
      </p:sp>
      <p:sp>
        <p:nvSpPr>
          <p:cNvPr id="3" name="Slide Number Placeholder 2"/>
          <p:cNvSpPr>
            <a:spLocks noGrp="1"/>
          </p:cNvSpPr>
          <p:nvPr>
            <p:ph type="sldNum" sz="quarter" idx="12"/>
          </p:nvPr>
        </p:nvSpPr>
        <p:spPr/>
        <p:txBody>
          <a:bodyPr/>
          <a:lstStyle/>
          <a:p>
            <a:fld id="{EE2556C5-CE8C-6547-B838-EA80C61A4AF7}" type="slidenum">
              <a:rPr lang="en-US" smtClean="0"/>
              <a:pPr/>
              <a:t>26</a:t>
            </a:fld>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85511804"/>
              </p:ext>
            </p:extLst>
          </p:nvPr>
        </p:nvGraphicFramePr>
        <p:xfrm>
          <a:off x="342803" y="1468450"/>
          <a:ext cx="8474299" cy="4654484"/>
        </p:xfrm>
        <a:graphic>
          <a:graphicData uri="http://schemas.openxmlformats.org/drawingml/2006/table">
            <a:tbl>
              <a:tblPr firstRow="1" bandRow="1">
                <a:tableStyleId>{5C22544A-7EE6-4342-B048-85BDC9FD1C3A}</a:tableStyleId>
              </a:tblPr>
              <a:tblGrid>
                <a:gridCol w="1907417"/>
                <a:gridCol w="3943847"/>
                <a:gridCol w="1558456"/>
                <a:gridCol w="1064579"/>
              </a:tblGrid>
              <a:tr h="338696">
                <a:tc>
                  <a:txBody>
                    <a:bodyPr/>
                    <a:lstStyle/>
                    <a:p>
                      <a:r>
                        <a:rPr lang="en-US" sz="1800" dirty="0" smtClean="0"/>
                        <a:t>You</a:t>
                      </a:r>
                      <a:r>
                        <a:rPr lang="en-US" sz="1800" baseline="0" dirty="0" smtClean="0"/>
                        <a:t> are a:</a:t>
                      </a:r>
                      <a:endParaRPr lang="en-US" sz="18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t>Products</a:t>
                      </a:r>
                      <a:r>
                        <a:rPr lang="en-US" sz="1800" baseline="0" dirty="0" smtClean="0"/>
                        <a:t> Available</a:t>
                      </a:r>
                      <a:r>
                        <a:rPr lang="en-US" sz="1800" baseline="30000" dirty="0" smtClean="0">
                          <a:solidFill>
                            <a:schemeClr val="bg1"/>
                          </a:solidFill>
                          <a:latin typeface="+mn-lt"/>
                          <a:cs typeface="Neo Sans Intel"/>
                        </a:rPr>
                        <a:t>++</a:t>
                      </a:r>
                      <a:endParaRPr lang="en-US" sz="1800" baseline="30000" dirty="0">
                        <a:solidFill>
                          <a:schemeClr val="bg1"/>
                        </a:solidFill>
                      </a:endParaRPr>
                    </a:p>
                  </a:txBody>
                  <a:tcPr/>
                </a:tc>
                <a:tc>
                  <a:txBody>
                    <a:bodyPr/>
                    <a:lstStyle/>
                    <a:p>
                      <a:r>
                        <a:rPr lang="en-US" sz="1800" dirty="0" smtClean="0"/>
                        <a:t>Support Model</a:t>
                      </a:r>
                      <a:endParaRPr lang="en-US" sz="1800" dirty="0"/>
                    </a:p>
                  </a:txBody>
                  <a:tcPr/>
                </a:tc>
                <a:tc>
                  <a:txBody>
                    <a:bodyPr/>
                    <a:lstStyle/>
                    <a:p>
                      <a:r>
                        <a:rPr lang="en-US" sz="1800" dirty="0" smtClean="0"/>
                        <a:t>Price</a:t>
                      </a:r>
                      <a:endParaRPr lang="en-US" sz="1800" dirty="0"/>
                    </a:p>
                  </a:txBody>
                  <a:tcPr/>
                </a:tc>
              </a:tr>
              <a:tr h="751627">
                <a:tc>
                  <a:txBody>
                    <a:bodyPr/>
                    <a:lstStyle/>
                    <a:p>
                      <a:r>
                        <a:rPr lang="en-US" sz="1600" dirty="0" smtClean="0"/>
                        <a:t>Commercial Developer</a:t>
                      </a:r>
                      <a:r>
                        <a:rPr lang="en-US" sz="1600" baseline="0" dirty="0" smtClean="0"/>
                        <a:t> </a:t>
                      </a:r>
                      <a:r>
                        <a:rPr lang="en-US" sz="1600" dirty="0" smtClean="0"/>
                        <a:t>or Academic</a:t>
                      </a:r>
                      <a:r>
                        <a:rPr lang="en-US" sz="1600" baseline="0" dirty="0" smtClean="0"/>
                        <a:t> Researcher</a:t>
                      </a:r>
                      <a:endParaRPr lang="en-US" sz="1600" dirty="0"/>
                    </a:p>
                  </a:txBody>
                  <a:tcPr/>
                </a:tc>
                <a:tc>
                  <a:txBody>
                    <a:bodyPr/>
                    <a:lstStyle/>
                    <a:p>
                      <a:r>
                        <a:rPr lang="en-US" sz="1600" dirty="0" smtClean="0"/>
                        <a:t>Intel® Parallel Studio</a:t>
                      </a:r>
                      <a:r>
                        <a:rPr lang="en-US" sz="1600" baseline="0" dirty="0" smtClean="0"/>
                        <a:t> XE </a:t>
                      </a:r>
                    </a:p>
                    <a:p>
                      <a:r>
                        <a:rPr lang="en-US" sz="1600" baseline="0" dirty="0" smtClean="0"/>
                        <a:t>(Compilers, Performance Libraries &amp; Analyzers)</a:t>
                      </a:r>
                      <a:endParaRPr lang="en-US" sz="1600" dirty="0"/>
                    </a:p>
                  </a:txBody>
                  <a:tcPr anchor="ctr"/>
                </a:tc>
                <a:tc>
                  <a:txBody>
                    <a:bodyPr/>
                    <a:lstStyle/>
                    <a:p>
                      <a:r>
                        <a:rPr lang="en-US" sz="1600" dirty="0" smtClean="0"/>
                        <a:t>Intel® Premier Support</a:t>
                      </a:r>
                      <a:endParaRPr lang="en-US" sz="1600" dirty="0"/>
                    </a:p>
                  </a:txBody>
                  <a:tcPr anchor="ctr"/>
                </a:tc>
                <a:tc>
                  <a:txBody>
                    <a:bodyPr/>
                    <a:lstStyle/>
                    <a:p>
                      <a:r>
                        <a:rPr lang="en-US" sz="1600" dirty="0" smtClean="0"/>
                        <a:t>$699** - $2949**</a:t>
                      </a:r>
                      <a:endParaRPr lang="en-US" sz="1600" dirty="0"/>
                    </a:p>
                  </a:txBody>
                  <a:tcPr anchor="ctr"/>
                </a:tc>
              </a:tr>
              <a:tr h="1197035">
                <a:tc>
                  <a:txBody>
                    <a:bodyPr/>
                    <a:lstStyle/>
                    <a:p>
                      <a:r>
                        <a:rPr lang="en-US" sz="1600" dirty="0" smtClean="0"/>
                        <a:t>Academic</a:t>
                      </a:r>
                      <a:r>
                        <a:rPr lang="en-US" sz="1600" baseline="0" dirty="0" smtClean="0"/>
                        <a:t> Researcher</a:t>
                      </a:r>
                      <a:r>
                        <a:rPr lang="en-US" sz="1600" baseline="30000" dirty="0" smtClean="0"/>
                        <a:t>+</a:t>
                      </a:r>
                      <a:endParaRPr lang="en-US" sz="1600" baseline="30000" dirty="0"/>
                    </a:p>
                  </a:txBody>
                  <a:tcPr anchor="ctr"/>
                </a:tc>
                <a:tc>
                  <a:txBody>
                    <a:bodyPr/>
                    <a:lstStyle/>
                    <a:p>
                      <a:r>
                        <a:rPr lang="en-US" sz="1600" b="1" u="sng" dirty="0" smtClean="0"/>
                        <a:t>Intel® Performance Libraries</a:t>
                      </a:r>
                    </a:p>
                    <a:p>
                      <a:r>
                        <a:rPr lang="en-US" sz="1600" dirty="0" smtClean="0"/>
                        <a:t>Intel® Math Kernel Library</a:t>
                      </a:r>
                    </a:p>
                    <a:p>
                      <a:r>
                        <a:rPr lang="en-US" sz="1600" dirty="0" smtClean="0"/>
                        <a:t>Intel® MPI Library</a:t>
                      </a:r>
                    </a:p>
                    <a:p>
                      <a:r>
                        <a:rPr lang="en-US" sz="1600" dirty="0" smtClean="0"/>
                        <a:t>Intel® Threading Building Blocks</a:t>
                      </a:r>
                    </a:p>
                    <a:p>
                      <a:r>
                        <a:rPr lang="en-US" sz="1600" dirty="0" smtClean="0"/>
                        <a:t>Intel® Integrated</a:t>
                      </a:r>
                      <a:r>
                        <a:rPr lang="en-US" sz="1600" baseline="0" dirty="0" smtClean="0"/>
                        <a:t> Performance Primitives</a:t>
                      </a:r>
                      <a:endParaRPr lang="en-US" sz="1600" dirty="0"/>
                    </a:p>
                  </a:txBody>
                  <a:tcPr anchor="ctr"/>
                </a:tc>
                <a:tc rowSpan="4">
                  <a:txBody>
                    <a:bodyPr/>
                    <a:lstStyle/>
                    <a:p>
                      <a:r>
                        <a:rPr lang="en-US" sz="1600" dirty="0" smtClean="0"/>
                        <a:t>Forum only support</a:t>
                      </a:r>
                      <a:endParaRPr lang="en-US" sz="1600" dirty="0"/>
                    </a:p>
                  </a:txBody>
                  <a:tcPr anchor="ctr"/>
                </a:tc>
                <a:tc rowSpan="4">
                  <a:txBody>
                    <a:bodyPr/>
                    <a:lstStyle/>
                    <a:p>
                      <a:r>
                        <a:rPr lang="en-US" sz="1600" dirty="0" smtClean="0"/>
                        <a:t>Free!</a:t>
                      </a:r>
                      <a:endParaRPr lang="en-US" sz="1600" dirty="0"/>
                    </a:p>
                  </a:txBody>
                  <a:tcPr anchor="ctr"/>
                </a:tc>
              </a:tr>
              <a:tr h="528922">
                <a:tc>
                  <a:txBody>
                    <a:bodyPr/>
                    <a:lstStyle/>
                    <a:p>
                      <a:r>
                        <a:rPr lang="en-US" sz="1600" dirty="0" smtClean="0"/>
                        <a:t>Student</a:t>
                      </a:r>
                      <a:r>
                        <a:rPr lang="en-US" sz="1600" strike="noStrike" baseline="30000" dirty="0" smtClean="0"/>
                        <a:t>+</a:t>
                      </a:r>
                      <a:endParaRPr lang="en-US" sz="1600" strike="noStrike" baseline="30000" dirty="0"/>
                    </a:p>
                  </a:txBody>
                  <a:tcPr/>
                </a:tc>
                <a:tc rowSpan="2">
                  <a:txBody>
                    <a:bodyPr/>
                    <a:lstStyle/>
                    <a:p>
                      <a:r>
                        <a:rPr lang="en-US" sz="1600" dirty="0" smtClean="0"/>
                        <a:t>Intel® Parallel Studio XE Cluster Edition</a:t>
                      </a:r>
                      <a:endParaRPr lang="en-US" sz="1600" dirty="0"/>
                    </a:p>
                  </a:txBody>
                  <a:tcPr anchor="ctr"/>
                </a:tc>
                <a:tc vMerge="1">
                  <a:txBody>
                    <a:bodyPr/>
                    <a:lstStyle/>
                    <a:p>
                      <a:endParaRPr lang="en-US" sz="1400" dirty="0"/>
                    </a:p>
                  </a:txBody>
                  <a:tcPr/>
                </a:tc>
                <a:tc vMerge="1">
                  <a:txBody>
                    <a:bodyPr/>
                    <a:lstStyle/>
                    <a:p>
                      <a:endParaRPr lang="en-US" sz="1400" dirty="0"/>
                    </a:p>
                  </a:txBody>
                  <a:tcPr/>
                </a:tc>
              </a:tr>
              <a:tr h="528922">
                <a:tc>
                  <a:txBody>
                    <a:bodyPr/>
                    <a:lstStyle/>
                    <a:p>
                      <a:r>
                        <a:rPr lang="en-US" sz="1600" dirty="0" smtClean="0"/>
                        <a:t>Educator</a:t>
                      </a:r>
                      <a:r>
                        <a:rPr lang="en-US" sz="1600" baseline="30000" dirty="0" smtClean="0"/>
                        <a:t>+</a:t>
                      </a:r>
                      <a:endParaRPr lang="en-US" sz="1600" baseline="30000" dirty="0"/>
                    </a:p>
                  </a:txBody>
                  <a:tcPr/>
                </a:tc>
                <a:tc vMerge="1">
                  <a:txBody>
                    <a:bodyPr/>
                    <a:lstStyle/>
                    <a:p>
                      <a:endParaRPr lang="en-US" sz="1400" dirty="0"/>
                    </a:p>
                  </a:txBody>
                  <a:tcPr/>
                </a:tc>
                <a:tc vMerge="1">
                  <a:txBody>
                    <a:bodyPr/>
                    <a:lstStyle/>
                    <a:p>
                      <a:endParaRPr lang="en-US" sz="1400" dirty="0"/>
                    </a:p>
                  </a:txBody>
                  <a:tcPr/>
                </a:tc>
                <a:tc vMerge="1">
                  <a:txBody>
                    <a:bodyPr/>
                    <a:lstStyle/>
                    <a:p>
                      <a:endParaRPr lang="en-US" sz="1400" dirty="0"/>
                    </a:p>
                  </a:txBody>
                  <a:tcPr/>
                </a:tc>
              </a:tr>
              <a:tr h="528922">
                <a:tc>
                  <a:txBody>
                    <a:bodyPr/>
                    <a:lstStyle/>
                    <a:p>
                      <a:r>
                        <a:rPr lang="en-US" sz="1600" dirty="0" smtClean="0"/>
                        <a:t>Open Source Contributor</a:t>
                      </a:r>
                      <a:r>
                        <a:rPr lang="en-US" sz="1600" baseline="30000" dirty="0" smtClean="0"/>
                        <a:t>+</a:t>
                      </a:r>
                      <a:endParaRPr lang="en-US" sz="1600" baseline="30000" dirty="0"/>
                    </a:p>
                  </a:txBody>
                  <a:tcPr/>
                </a:tc>
                <a:tc>
                  <a:txBody>
                    <a:bodyPr/>
                    <a:lstStyle/>
                    <a:p>
                      <a:r>
                        <a:rPr lang="en-US" sz="1600" dirty="0" smtClean="0"/>
                        <a:t>Intel® Parallel Studio XE Professional Edition</a:t>
                      </a:r>
                      <a:endParaRPr lang="en-US" sz="1600" dirty="0"/>
                    </a:p>
                  </a:txBody>
                  <a:tcPr/>
                </a:tc>
                <a:tc vMerge="1">
                  <a:txBody>
                    <a:bodyPr/>
                    <a:lstStyle/>
                    <a:p>
                      <a:endParaRPr lang="en-US" sz="1400" dirty="0"/>
                    </a:p>
                  </a:txBody>
                  <a:tcPr/>
                </a:tc>
                <a:tc vMerge="1">
                  <a:txBody>
                    <a:bodyPr/>
                    <a:lstStyle/>
                    <a:p>
                      <a:endParaRPr lang="en-US" sz="1400" dirty="0"/>
                    </a:p>
                  </a:txBody>
                  <a:tcPr/>
                </a:tc>
              </a:tr>
            </a:tbl>
          </a:graphicData>
        </a:graphic>
      </p:graphicFrame>
      <p:sp>
        <p:nvSpPr>
          <p:cNvPr id="10" name="TextBox 9"/>
          <p:cNvSpPr txBox="1"/>
          <p:nvPr/>
        </p:nvSpPr>
        <p:spPr>
          <a:xfrm>
            <a:off x="342803" y="6398676"/>
            <a:ext cx="4124847" cy="230832"/>
          </a:xfrm>
          <a:prstGeom prst="rect">
            <a:avLst/>
          </a:prstGeom>
          <a:noFill/>
        </p:spPr>
        <p:txBody>
          <a:bodyPr wrap="none" rtlCol="0">
            <a:spAutoFit/>
          </a:bodyPr>
          <a:lstStyle/>
          <a:p>
            <a:r>
              <a:rPr lang="en-US" sz="900" dirty="0">
                <a:solidFill>
                  <a:schemeClr val="tx2"/>
                </a:solidFill>
                <a:latin typeface="Neo Sans Intel"/>
                <a:cs typeface="Neo Sans Intel"/>
              </a:rPr>
              <a:t>+Subject to qualification </a:t>
            </a:r>
            <a:r>
              <a:rPr lang="en-US" sz="900" baseline="30000" dirty="0">
                <a:solidFill>
                  <a:schemeClr val="tx2"/>
                </a:solidFill>
                <a:cs typeface="Neo Sans Intel"/>
              </a:rPr>
              <a:t>++</a:t>
            </a:r>
            <a:r>
              <a:rPr lang="en-US" sz="900" dirty="0">
                <a:solidFill>
                  <a:schemeClr val="tx2"/>
                </a:solidFill>
                <a:cs typeface="Neo Sans Intel"/>
              </a:rPr>
              <a:t>OS Support varies by product   </a:t>
            </a:r>
            <a:r>
              <a:rPr lang="en-US" sz="900" dirty="0">
                <a:solidFill>
                  <a:schemeClr val="tx2"/>
                </a:solidFill>
                <a:latin typeface="Neo Sans Intel"/>
                <a:cs typeface="Neo Sans Intel"/>
              </a:rPr>
              <a:t>**Single Seat Pricing</a:t>
            </a:r>
          </a:p>
        </p:txBody>
      </p:sp>
    </p:spTree>
    <p:extLst>
      <p:ext uri="{BB962C8B-B14F-4D97-AF65-F5344CB8AC3E}">
        <p14:creationId xmlns:p14="http://schemas.microsoft.com/office/powerpoint/2010/main" val="5735568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8165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5"/>
          <p:cNvSpPr>
            <a:spLocks noGrp="1" noChangeArrowheads="1"/>
          </p:cNvSpPr>
          <p:nvPr>
            <p:ph idx="1"/>
          </p:nvPr>
        </p:nvSpPr>
        <p:spPr/>
        <p:txBody>
          <a:bodyPr lIns="91400" tIns="45702" rIns="91400" bIns="45702">
            <a:normAutofit/>
          </a:bodyPr>
          <a:lstStyle/>
          <a:p>
            <a:r>
              <a:rPr lang="en-US" dirty="0"/>
              <a:t>Why do we need </a:t>
            </a:r>
            <a:r>
              <a:rPr lang="en-US" dirty="0" smtClean="0"/>
              <a:t>Python optimization?</a:t>
            </a:r>
            <a:endParaRPr lang="en-US" dirty="0"/>
          </a:p>
          <a:p>
            <a:r>
              <a:rPr lang="en-US" dirty="0" smtClean="0"/>
              <a:t>How one finds the code to tune?</a:t>
            </a:r>
          </a:p>
          <a:p>
            <a:r>
              <a:rPr lang="en-US" dirty="0"/>
              <a:t>Overview of existing </a:t>
            </a:r>
            <a:r>
              <a:rPr lang="en-US" dirty="0" smtClean="0"/>
              <a:t>tools</a:t>
            </a:r>
          </a:p>
          <a:p>
            <a:r>
              <a:rPr lang="en-US" dirty="0" smtClean="0"/>
              <a:t>An example</a:t>
            </a:r>
          </a:p>
          <a:p>
            <a:r>
              <a:rPr lang="en-US" dirty="0" smtClean="0"/>
              <a:t>Prototype capabilities and comparison</a:t>
            </a:r>
          </a:p>
          <a:p>
            <a:r>
              <a:rPr lang="en-US" dirty="0" smtClean="0"/>
              <a:t>Q &amp; A</a:t>
            </a:r>
            <a:endParaRPr lang="en-US" dirty="0"/>
          </a:p>
        </p:txBody>
      </p:sp>
      <p:sp>
        <p:nvSpPr>
          <p:cNvPr id="19457" name="Rectangle 4"/>
          <p:cNvSpPr>
            <a:spLocks noGrp="1" noChangeArrowheads="1"/>
          </p:cNvSpPr>
          <p:nvPr>
            <p:ph type="title"/>
          </p:nvPr>
        </p:nvSpPr>
        <p:spPr/>
        <p:txBody>
          <a:bodyPr lIns="92035" tIns="46019" rIns="92035" bIns="46019" anchor="t"/>
          <a:lstStyle/>
          <a:p>
            <a:pPr eaLnBrk="1" hangingPunct="1"/>
            <a:r>
              <a:rPr lang="en-US" dirty="0" smtClean="0"/>
              <a:t>Agenda</a:t>
            </a:r>
          </a:p>
        </p:txBody>
      </p:sp>
      <p:sp>
        <p:nvSpPr>
          <p:cNvPr id="2" name="Slide Number Placeholder 1"/>
          <p:cNvSpPr>
            <a:spLocks noGrp="1"/>
          </p:cNvSpPr>
          <p:nvPr>
            <p:ph type="sldNum" sz="quarter" idx="12"/>
          </p:nvPr>
        </p:nvSpPr>
        <p:spPr/>
        <p:txBody>
          <a:bodyPr/>
          <a:lstStyle/>
          <a:p>
            <a:fld id="{EE2556C5-CE8C-6547-B838-EA80C61A4AF7}" type="slidenum">
              <a:rPr lang="en-US" smtClean="0"/>
              <a:pPr/>
              <a:t>3</a:t>
            </a:fld>
            <a:endParaRPr lang="en-US" dirty="0"/>
          </a:p>
        </p:txBody>
      </p:sp>
    </p:spTree>
    <p:extLst>
      <p:ext uri="{BB962C8B-B14F-4D97-AF65-F5344CB8AC3E}">
        <p14:creationId xmlns:p14="http://schemas.microsoft.com/office/powerpoint/2010/main" val="2601031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342900" indent="-342900">
              <a:buFont typeface="Arial" panose="020B0604020202020204" pitchFamily="34" charset="0"/>
              <a:buChar char="•"/>
            </a:pPr>
            <a:r>
              <a:rPr lang="en-US" dirty="0" smtClean="0"/>
              <a:t>Python is used to power wide range of software, including those where application performance matters</a:t>
            </a:r>
          </a:p>
          <a:p>
            <a:pPr marL="342900" indent="-342900">
              <a:buFont typeface="Arial" panose="020B0604020202020204" pitchFamily="34" charset="0"/>
              <a:buChar char="•"/>
            </a:pPr>
            <a:r>
              <a:rPr lang="en-US" dirty="0" smtClean="0">
                <a:sym typeface="Wingdings" panose="05000000000000000000" pitchFamily="2" charset="2"/>
              </a:rPr>
              <a:t>Some Python code may </a:t>
            </a:r>
            <a:r>
              <a:rPr lang="en-US" dirty="0">
                <a:sym typeface="Wingdings" panose="05000000000000000000" pitchFamily="2" charset="2"/>
              </a:rPr>
              <a:t>not scale well, but you won’t know it unless you give it enough workload to chew on</a:t>
            </a:r>
            <a:endParaRPr lang="en-US" dirty="0"/>
          </a:p>
          <a:p>
            <a:pPr marL="342900" indent="-342900">
              <a:buFont typeface="Arial" panose="020B0604020202020204" pitchFamily="34" charset="0"/>
              <a:buChar char="•"/>
            </a:pPr>
            <a:r>
              <a:rPr lang="en-US" dirty="0" smtClean="0"/>
              <a:t>Sometimes you are just not happy with the speed of your code</a:t>
            </a:r>
          </a:p>
          <a:p>
            <a:endParaRPr lang="en-US" dirty="0" smtClean="0"/>
          </a:p>
          <a:p>
            <a:r>
              <a:rPr lang="en-US" dirty="0" smtClean="0"/>
              <a:t>All in all, there are times when you want to make your code run faster, be more responsive, </a:t>
            </a:r>
            <a:r>
              <a:rPr lang="en-US" i="1" dirty="0" smtClean="0"/>
              <a:t>(insert your favorite buzzword here)</a:t>
            </a:r>
            <a:r>
              <a:rPr lang="en-US" dirty="0" smtClean="0"/>
              <a:t>.</a:t>
            </a:r>
          </a:p>
          <a:p>
            <a:r>
              <a:rPr lang="en-US" dirty="0" smtClean="0"/>
              <a:t>So, you need to </a:t>
            </a:r>
            <a:r>
              <a:rPr lang="en-US" b="1" dirty="0" smtClean="0"/>
              <a:t>optimize </a:t>
            </a:r>
            <a:r>
              <a:rPr lang="en-US" dirty="0" smtClean="0"/>
              <a:t>(or tune) your code.</a:t>
            </a:r>
            <a:endParaRPr lang="en-US" dirty="0"/>
          </a:p>
        </p:txBody>
      </p:sp>
      <p:sp>
        <p:nvSpPr>
          <p:cNvPr id="3" name="Slide Number Placeholder 2"/>
          <p:cNvSpPr>
            <a:spLocks noGrp="1"/>
          </p:cNvSpPr>
          <p:nvPr>
            <p:ph type="sldNum" sz="quarter" idx="12"/>
          </p:nvPr>
        </p:nvSpPr>
        <p:spPr/>
        <p:txBody>
          <a:bodyPr/>
          <a:lstStyle/>
          <a:p>
            <a:fld id="{EE2556C5-CE8C-6547-B838-EA80C61A4AF7}" type="slidenum">
              <a:rPr lang="en-US" smtClean="0"/>
              <a:pPr/>
              <a:t>4</a:t>
            </a:fld>
            <a:endParaRPr lang="en-US" dirty="0"/>
          </a:p>
        </p:txBody>
      </p:sp>
      <p:sp>
        <p:nvSpPr>
          <p:cNvPr id="4" name="Title 3"/>
          <p:cNvSpPr>
            <a:spLocks noGrp="1"/>
          </p:cNvSpPr>
          <p:nvPr>
            <p:ph type="title"/>
          </p:nvPr>
        </p:nvSpPr>
        <p:spPr/>
        <p:txBody>
          <a:bodyPr/>
          <a:lstStyle/>
          <a:p>
            <a:r>
              <a:rPr lang="en-US" dirty="0"/>
              <a:t>Why do we need Python </a:t>
            </a:r>
            <a:r>
              <a:rPr lang="en-US" dirty="0" smtClean="0"/>
              <a:t>optimization?</a:t>
            </a:r>
            <a:r>
              <a:rPr lang="en-US" dirty="0"/>
              <a:t/>
            </a:r>
            <a:br>
              <a:rPr lang="en-US" dirty="0"/>
            </a:br>
            <a:endParaRPr lang="en-US" dirty="0"/>
          </a:p>
        </p:txBody>
      </p:sp>
    </p:spTree>
    <p:extLst>
      <p:ext uri="{BB962C8B-B14F-4D97-AF65-F5344CB8AC3E}">
        <p14:creationId xmlns:p14="http://schemas.microsoft.com/office/powerpoint/2010/main" val="14577328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14449" y="2057400"/>
            <a:ext cx="7024751" cy="609600"/>
          </a:xfrm>
        </p:spPr>
        <p:txBody>
          <a:bodyPr/>
          <a:lstStyle/>
          <a:p>
            <a:pPr marL="342900" indent="-342900">
              <a:buFont typeface="Arial" panose="020B0604020202020204" pitchFamily="34" charset="0"/>
              <a:buChar char="•"/>
            </a:pPr>
            <a:r>
              <a:rPr lang="en-US" sz="3600" b="1" dirty="0" smtClean="0">
                <a:solidFill>
                  <a:srgbClr val="0070C0"/>
                </a:solidFill>
              </a:rPr>
              <a:t>Hard stare </a:t>
            </a:r>
            <a:r>
              <a:rPr lang="en-US" sz="3600" dirty="0" smtClean="0">
                <a:solidFill>
                  <a:srgbClr val="0070C0"/>
                </a:solidFill>
              </a:rPr>
              <a:t>= Often wrong</a:t>
            </a:r>
            <a:endParaRPr lang="en-US" sz="2400" dirty="0" smtClean="0">
              <a:solidFill>
                <a:srgbClr val="0070C0"/>
              </a:solidFill>
            </a:endParaRPr>
          </a:p>
          <a:p>
            <a:pPr marL="344488" indent="-342900">
              <a:buFont typeface="Arial" panose="020B0604020202020204" pitchFamily="34" charset="0"/>
              <a:buChar char="•"/>
            </a:pPr>
            <a:endParaRPr lang="en-US" sz="3200" b="1" dirty="0" smtClean="0"/>
          </a:p>
          <a:p>
            <a:pPr marL="1588"/>
            <a:endParaRPr lang="en-US" sz="2800" dirty="0" smtClean="0"/>
          </a:p>
        </p:txBody>
      </p:sp>
      <p:sp>
        <p:nvSpPr>
          <p:cNvPr id="3" name="Slide Number Placeholder 2"/>
          <p:cNvSpPr>
            <a:spLocks noGrp="1"/>
          </p:cNvSpPr>
          <p:nvPr>
            <p:ph type="sldNum" sz="quarter" idx="12"/>
          </p:nvPr>
        </p:nvSpPr>
        <p:spPr/>
        <p:txBody>
          <a:bodyPr/>
          <a:lstStyle/>
          <a:p>
            <a:fld id="{EE2556C5-CE8C-6547-B838-EA80C61A4AF7}" type="slidenum">
              <a:rPr lang="en-US" smtClean="0"/>
              <a:pPr/>
              <a:t>5</a:t>
            </a:fld>
            <a:endParaRPr lang="en-US" dirty="0"/>
          </a:p>
        </p:txBody>
      </p:sp>
      <p:sp>
        <p:nvSpPr>
          <p:cNvPr id="4" name="Title 3"/>
          <p:cNvSpPr>
            <a:spLocks noGrp="1"/>
          </p:cNvSpPr>
          <p:nvPr>
            <p:ph type="title"/>
          </p:nvPr>
        </p:nvSpPr>
        <p:spPr/>
        <p:txBody>
          <a:bodyPr/>
          <a:lstStyle/>
          <a:p>
            <a:r>
              <a:rPr lang="en-US" dirty="0"/>
              <a:t>How one finds the code to tune – measuring vs </a:t>
            </a:r>
            <a:r>
              <a:rPr lang="en-US" dirty="0" smtClean="0"/>
              <a:t>guessing</a:t>
            </a:r>
            <a:endParaRPr lang="en-US" dirty="0"/>
          </a:p>
        </p:txBody>
      </p:sp>
      <p:grpSp>
        <p:nvGrpSpPr>
          <p:cNvPr id="22" name="Group 21"/>
          <p:cNvGrpSpPr/>
          <p:nvPr/>
        </p:nvGrpSpPr>
        <p:grpSpPr>
          <a:xfrm>
            <a:off x="461257" y="1752600"/>
            <a:ext cx="1143000" cy="1143000"/>
            <a:chOff x="461257" y="1752600"/>
            <a:chExt cx="1143000" cy="1143000"/>
          </a:xfrm>
        </p:grpSpPr>
        <p:sp>
          <p:nvSpPr>
            <p:cNvPr id="5" name="Rounded Rectangle 4"/>
            <p:cNvSpPr/>
            <p:nvPr/>
          </p:nvSpPr>
          <p:spPr>
            <a:xfrm>
              <a:off x="461257" y="1752600"/>
              <a:ext cx="1143000" cy="1143000"/>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3"/>
            <a:stretch>
              <a:fillRect/>
            </a:stretch>
          </p:blipFill>
          <p:spPr>
            <a:xfrm>
              <a:off x="506413" y="1803400"/>
              <a:ext cx="1041400" cy="1041400"/>
            </a:xfrm>
            <a:prstGeom prst="rect">
              <a:avLst/>
            </a:prstGeom>
          </p:spPr>
        </p:pic>
      </p:grpSp>
      <p:grpSp>
        <p:nvGrpSpPr>
          <p:cNvPr id="19" name="Group 18"/>
          <p:cNvGrpSpPr/>
          <p:nvPr/>
        </p:nvGrpSpPr>
        <p:grpSpPr>
          <a:xfrm>
            <a:off x="455613" y="4876800"/>
            <a:ext cx="1143000" cy="1143000"/>
            <a:chOff x="455613" y="5257800"/>
            <a:chExt cx="1143000" cy="1143000"/>
          </a:xfrm>
        </p:grpSpPr>
        <p:sp>
          <p:nvSpPr>
            <p:cNvPr id="11" name="Rounded Rectangle 10"/>
            <p:cNvSpPr/>
            <p:nvPr/>
          </p:nvSpPr>
          <p:spPr>
            <a:xfrm>
              <a:off x="455613" y="5257800"/>
              <a:ext cx="1143000" cy="1143000"/>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4"/>
            <a:stretch>
              <a:fillRect/>
            </a:stretch>
          </p:blipFill>
          <p:spPr>
            <a:xfrm>
              <a:off x="582613" y="5384800"/>
              <a:ext cx="889000" cy="889000"/>
            </a:xfrm>
            <a:prstGeom prst="rect">
              <a:avLst/>
            </a:prstGeom>
          </p:spPr>
        </p:pic>
      </p:grpSp>
      <p:grpSp>
        <p:nvGrpSpPr>
          <p:cNvPr id="18" name="Group 17"/>
          <p:cNvGrpSpPr/>
          <p:nvPr/>
        </p:nvGrpSpPr>
        <p:grpSpPr>
          <a:xfrm>
            <a:off x="455613" y="3276600"/>
            <a:ext cx="1143000" cy="1143000"/>
            <a:chOff x="455613" y="3505200"/>
            <a:chExt cx="1143000" cy="1143000"/>
          </a:xfrm>
        </p:grpSpPr>
        <p:sp>
          <p:nvSpPr>
            <p:cNvPr id="9" name="Rounded Rectangle 8"/>
            <p:cNvSpPr/>
            <p:nvPr/>
          </p:nvSpPr>
          <p:spPr>
            <a:xfrm>
              <a:off x="455613" y="3505200"/>
              <a:ext cx="1143000" cy="1143000"/>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5">
              <a:extLst>
                <a:ext uri="{BEBA8EAE-BF5A-486C-A8C5-ECC9F3942E4B}">
                  <a14:imgProps xmlns:a14="http://schemas.microsoft.com/office/drawing/2010/main">
                    <a14:imgLayer r:embed="rId6">
                      <a14:imgEffect>
                        <a14:backgroundRemoval t="5224" b="94030" l="8257" r="90826">
                          <a14:foregroundMark x1="23853" y1="14925" x2="23853" y2="14925"/>
                          <a14:foregroundMark x1="22936" y1="21642" x2="22936" y2="21642"/>
                          <a14:foregroundMark x1="11927" y1="20896" x2="11927" y2="20896"/>
                          <a14:foregroundMark x1="17431" y1="5970" x2="17431" y2="5970"/>
                          <a14:foregroundMark x1="55963" y1="17164" x2="55963" y2="17164"/>
                          <a14:foregroundMark x1="66972" y1="16418" x2="66972" y2="16418"/>
                          <a14:foregroundMark x1="74312" y1="15672" x2="74312" y2="15672"/>
                          <a14:foregroundMark x1="81651" y1="17164" x2="81651" y2="17164"/>
                          <a14:foregroundMark x1="91743" y1="23881" x2="91743" y2="23881"/>
                          <a14:foregroundMark x1="87156" y1="35821" x2="87156" y2="35821"/>
                          <a14:foregroundMark x1="88073" y1="42537" x2="88073" y2="42537"/>
                          <a14:foregroundMark x1="88073" y1="67164" x2="88073" y2="67164"/>
                          <a14:foregroundMark x1="88073" y1="77612" x2="88073" y2="77612"/>
                          <a14:foregroundMark x1="85321" y1="85075" x2="85321" y2="85075"/>
                          <a14:foregroundMark x1="82569" y1="92537" x2="82569" y2="92537"/>
                          <a14:foregroundMark x1="67890" y1="94030" x2="67890" y2="94030"/>
                          <a14:foregroundMark x1="37615" y1="91791" x2="37615" y2="91791"/>
                          <a14:foregroundMark x1="55046" y1="91045" x2="55046" y2="91045"/>
                          <a14:foregroundMark x1="28440" y1="91045" x2="28440" y2="91045"/>
                          <a14:foregroundMark x1="19266" y1="90299" x2="19266" y2="90299"/>
                          <a14:foregroundMark x1="11927" y1="81343" x2="11927" y2="81343"/>
                          <a14:foregroundMark x1="11927" y1="67910" x2="11927" y2="67910"/>
                          <a14:foregroundMark x1="11927" y1="56716" x2="11927" y2="56716"/>
                          <a14:foregroundMark x1="11927" y1="41791" x2="11927" y2="41791"/>
                          <a14:foregroundMark x1="32110" y1="17910" x2="32110" y2="17910"/>
                          <a14:foregroundMark x1="34862" y1="32836" x2="34862" y2="32836"/>
                          <a14:foregroundMark x1="54128" y1="31343" x2="54128" y2="31343"/>
                          <a14:foregroundMark x1="55046" y1="42537" x2="55046" y2="42537"/>
                          <a14:foregroundMark x1="55046" y1="54478" x2="55046" y2="54478"/>
                          <a14:foregroundMark x1="63303" y1="42537" x2="63303" y2="42537"/>
                          <a14:foregroundMark x1="41284" y1="41791" x2="41284" y2="41791"/>
                          <a14:foregroundMark x1="40367" y1="52985" x2="40367" y2="52985"/>
                          <a14:foregroundMark x1="43119" y1="64925" x2="43119" y2="64925"/>
                          <a14:foregroundMark x1="53211" y1="64925" x2="53211" y2="64925"/>
                          <a14:foregroundMark x1="52294" y1="76119" x2="52294" y2="76119"/>
                          <a14:foregroundMark x1="38532" y1="76866" x2="38532" y2="76866"/>
                        </a14:backgroundRemoval>
                      </a14:imgEffect>
                    </a14:imgLayer>
                  </a14:imgProps>
                </a:ext>
                <a:ext uri="{28A0092B-C50C-407E-A947-70E740481C1C}">
                  <a14:useLocalDpi xmlns:a14="http://schemas.microsoft.com/office/drawing/2010/main" val="0"/>
                </a:ext>
              </a:extLst>
            </a:blip>
            <a:stretch>
              <a:fillRect/>
            </a:stretch>
          </p:blipFill>
          <p:spPr>
            <a:xfrm>
              <a:off x="634835" y="3562350"/>
              <a:ext cx="836778" cy="1028700"/>
            </a:xfrm>
            <a:prstGeom prst="rect">
              <a:avLst/>
            </a:prstGeom>
          </p:spPr>
        </p:pic>
      </p:grpSp>
      <p:sp>
        <p:nvSpPr>
          <p:cNvPr id="20" name="Rectangle 19"/>
          <p:cNvSpPr/>
          <p:nvPr/>
        </p:nvSpPr>
        <p:spPr>
          <a:xfrm>
            <a:off x="1732462" y="4444637"/>
            <a:ext cx="7182938" cy="1231106"/>
          </a:xfrm>
          <a:prstGeom prst="rect">
            <a:avLst/>
          </a:prstGeom>
        </p:spPr>
        <p:txBody>
          <a:bodyPr wrap="square">
            <a:spAutoFit/>
          </a:bodyPr>
          <a:lstStyle/>
          <a:p>
            <a:pPr marL="342900" lvl="0" indent="-342900" defTabSz="457200">
              <a:spcBef>
                <a:spcPts val="1200"/>
              </a:spcBef>
              <a:buFont typeface="Arial" panose="020B0604020202020204" pitchFamily="34" charset="0"/>
              <a:buChar char="•"/>
            </a:pPr>
            <a:endParaRPr lang="en-US" sz="3200" b="1" dirty="0">
              <a:solidFill>
                <a:srgbClr val="0071C5"/>
              </a:solidFill>
              <a:cs typeface="Intel Clear" panose="020B0604020203020204" pitchFamily="34" charset="0"/>
            </a:endParaRPr>
          </a:p>
          <a:p>
            <a:pPr marL="342900" lvl="0" indent="-342900" defTabSz="457200">
              <a:spcBef>
                <a:spcPts val="1200"/>
              </a:spcBef>
              <a:buFont typeface="Arial" panose="020B0604020202020204" pitchFamily="34" charset="0"/>
              <a:buChar char="•"/>
            </a:pPr>
            <a:r>
              <a:rPr lang="en-US" sz="3200" b="1" dirty="0" smtClean="0">
                <a:solidFill>
                  <a:srgbClr val="0070C0"/>
                </a:solidFill>
                <a:cs typeface="Intel Clear" panose="020B0604020203020204" pitchFamily="34" charset="0"/>
              </a:rPr>
              <a:t>Profile</a:t>
            </a:r>
            <a:r>
              <a:rPr lang="en-US" sz="3200" dirty="0" smtClean="0">
                <a:solidFill>
                  <a:srgbClr val="0070C0"/>
                </a:solidFill>
                <a:cs typeface="Intel Clear" panose="020B0604020203020204" pitchFamily="34" charset="0"/>
              </a:rPr>
              <a:t> = Accurate, Easy</a:t>
            </a:r>
            <a:endParaRPr lang="en-US" sz="3200" dirty="0">
              <a:solidFill>
                <a:srgbClr val="0070C0"/>
              </a:solidFill>
              <a:cs typeface="Intel Clear" panose="020B0604020203020204" pitchFamily="34" charset="0"/>
            </a:endParaRPr>
          </a:p>
        </p:txBody>
      </p:sp>
      <p:sp>
        <p:nvSpPr>
          <p:cNvPr id="21" name="Rectangle 20"/>
          <p:cNvSpPr/>
          <p:nvPr/>
        </p:nvSpPr>
        <p:spPr>
          <a:xfrm>
            <a:off x="1732462" y="3555712"/>
            <a:ext cx="5909310" cy="584775"/>
          </a:xfrm>
          <a:prstGeom prst="rect">
            <a:avLst/>
          </a:prstGeom>
        </p:spPr>
        <p:txBody>
          <a:bodyPr wrap="none">
            <a:spAutoFit/>
          </a:bodyPr>
          <a:lstStyle/>
          <a:p>
            <a:pPr marL="344488" lvl="0" indent="-342900" defTabSz="457200">
              <a:spcBef>
                <a:spcPts val="1200"/>
              </a:spcBef>
              <a:buFont typeface="Arial" panose="020B0604020202020204" pitchFamily="34" charset="0"/>
              <a:buChar char="•"/>
            </a:pPr>
            <a:r>
              <a:rPr lang="en-US" sz="3200" b="1" dirty="0" smtClean="0">
                <a:solidFill>
                  <a:srgbClr val="0070C0"/>
                </a:solidFill>
                <a:cs typeface="Intel Clear" panose="020B0604020203020204" pitchFamily="34" charset="0"/>
              </a:rPr>
              <a:t>Logging</a:t>
            </a:r>
            <a:r>
              <a:rPr lang="en-US" sz="3200" dirty="0" smtClean="0">
                <a:solidFill>
                  <a:srgbClr val="0070C0"/>
                </a:solidFill>
                <a:cs typeface="Intel Clear" panose="020B0604020203020204" pitchFamily="34" charset="0"/>
              </a:rPr>
              <a:t> = Analysis is tedious</a:t>
            </a:r>
            <a:endParaRPr lang="en-US" sz="3200" b="1" dirty="0">
              <a:solidFill>
                <a:srgbClr val="0070C0"/>
              </a:solidFill>
              <a:cs typeface="Intel Clear" panose="020B0604020203020204" pitchFamily="34" charset="0"/>
            </a:endParaRPr>
          </a:p>
        </p:txBody>
      </p:sp>
    </p:spTree>
    <p:extLst>
      <p:ext uri="{BB962C8B-B14F-4D97-AF65-F5344CB8AC3E}">
        <p14:creationId xmlns:p14="http://schemas.microsoft.com/office/powerpoint/2010/main" val="7895089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199" y="1295401"/>
            <a:ext cx="6883235" cy="4876800"/>
          </a:xfrm>
        </p:spPr>
        <p:txBody>
          <a:bodyPr>
            <a:noAutofit/>
          </a:bodyPr>
          <a:lstStyle/>
          <a:p>
            <a:r>
              <a:rPr lang="en-US" dirty="0" smtClean="0"/>
              <a:t>There are different </a:t>
            </a:r>
            <a:r>
              <a:rPr lang="en-US" dirty="0"/>
              <a:t>profiling </a:t>
            </a:r>
            <a:r>
              <a:rPr lang="en-US" dirty="0" smtClean="0"/>
              <a:t>techniques, for example:</a:t>
            </a:r>
            <a:endParaRPr lang="en-US" dirty="0"/>
          </a:p>
          <a:p>
            <a:pPr marL="342900" indent="-342900">
              <a:buFont typeface="Arial" panose="020B0604020202020204" pitchFamily="34" charset="0"/>
              <a:buChar char="•"/>
            </a:pPr>
            <a:r>
              <a:rPr lang="en-US" sz="2400" b="1" dirty="0" smtClean="0"/>
              <a:t>Event-based</a:t>
            </a:r>
          </a:p>
          <a:p>
            <a:pPr marL="568325" lvl="1" indent="-342900">
              <a:buFont typeface="Arial" panose="020B0604020202020204" pitchFamily="34" charset="0"/>
              <a:buChar char="•"/>
            </a:pPr>
            <a:r>
              <a:rPr lang="en-US" sz="2000" dirty="0" smtClean="0"/>
              <a:t>Example: built-in Python </a:t>
            </a:r>
            <a:r>
              <a:rPr lang="en-US" sz="2000" dirty="0" err="1" smtClean="0"/>
              <a:t>cProfile</a:t>
            </a:r>
            <a:r>
              <a:rPr lang="en-US" sz="2000" dirty="0" smtClean="0"/>
              <a:t> profiler</a:t>
            </a:r>
          </a:p>
          <a:p>
            <a:pPr marL="342900" indent="-342900">
              <a:spcBef>
                <a:spcPts val="4200"/>
              </a:spcBef>
              <a:buFont typeface="Arial" panose="020B0604020202020204" pitchFamily="34" charset="0"/>
              <a:buChar char="•"/>
            </a:pPr>
            <a:r>
              <a:rPr lang="en-US" sz="2400" b="1" dirty="0" smtClean="0"/>
              <a:t>Instrumentation-based</a:t>
            </a:r>
          </a:p>
          <a:p>
            <a:pPr marL="568325" lvl="1" indent="-342900">
              <a:buFont typeface="Arial" panose="020B0604020202020204" pitchFamily="34" charset="0"/>
              <a:buChar char="•"/>
            </a:pPr>
            <a:r>
              <a:rPr lang="en-US" sz="2000" dirty="0" smtClean="0"/>
              <a:t>Usually requires modifying the target application (source code, compiler support, etc.)</a:t>
            </a:r>
          </a:p>
          <a:p>
            <a:pPr marL="568325" lvl="1" indent="-342900">
              <a:buFont typeface="Arial" panose="020B0604020202020204" pitchFamily="34" charset="0"/>
              <a:buChar char="•"/>
            </a:pPr>
            <a:r>
              <a:rPr lang="en-US" sz="2000" dirty="0" smtClean="0"/>
              <a:t>Example: </a:t>
            </a:r>
            <a:r>
              <a:rPr lang="en-US" sz="2000" dirty="0" err="1" smtClean="0"/>
              <a:t>line_profiler</a:t>
            </a:r>
            <a:endParaRPr lang="en-US" sz="2000" dirty="0" smtClean="0"/>
          </a:p>
          <a:p>
            <a:pPr marL="342900" indent="-342900">
              <a:spcBef>
                <a:spcPts val="2400"/>
              </a:spcBef>
              <a:buFont typeface="Arial" panose="020B0604020202020204" pitchFamily="34" charset="0"/>
              <a:buChar char="•"/>
            </a:pPr>
            <a:r>
              <a:rPr lang="en-US" sz="2400" b="1" dirty="0" smtClean="0"/>
              <a:t>Statistical</a:t>
            </a:r>
            <a:endParaRPr lang="en-US" sz="2400" b="1" dirty="0"/>
          </a:p>
          <a:p>
            <a:pPr marL="568325" lvl="1" indent="-342900">
              <a:buFont typeface="Arial" panose="020B0604020202020204" pitchFamily="34" charset="0"/>
              <a:buChar char="•"/>
            </a:pPr>
            <a:r>
              <a:rPr lang="en-US" sz="2000" dirty="0" smtClean="0"/>
              <a:t>Accurate enough &amp; less </a:t>
            </a:r>
            <a:r>
              <a:rPr lang="en-US" sz="2000" dirty="0"/>
              <a:t>intrusive </a:t>
            </a:r>
            <a:endParaRPr lang="en-US" sz="2000" dirty="0" smtClean="0"/>
          </a:p>
          <a:p>
            <a:pPr marL="568325" lvl="1" indent="-342900">
              <a:buFont typeface="Arial" panose="020B0604020202020204" pitchFamily="34" charset="0"/>
              <a:buChar char="•"/>
            </a:pPr>
            <a:r>
              <a:rPr lang="en-US" sz="2000" dirty="0" smtClean="0"/>
              <a:t>Example: Intel®  VTune Amplifier</a:t>
            </a:r>
            <a:endParaRPr lang="en-US" sz="2000" dirty="0"/>
          </a:p>
          <a:p>
            <a:endParaRPr lang="en-US" sz="2400" dirty="0"/>
          </a:p>
        </p:txBody>
      </p:sp>
      <p:sp>
        <p:nvSpPr>
          <p:cNvPr id="3" name="Slide Number Placeholder 2"/>
          <p:cNvSpPr>
            <a:spLocks noGrp="1"/>
          </p:cNvSpPr>
          <p:nvPr>
            <p:ph type="sldNum" sz="quarter" idx="12"/>
          </p:nvPr>
        </p:nvSpPr>
        <p:spPr/>
        <p:txBody>
          <a:bodyPr/>
          <a:lstStyle/>
          <a:p>
            <a:fld id="{EE2556C5-CE8C-6547-B838-EA80C61A4AF7}" type="slidenum">
              <a:rPr lang="en-US" smtClean="0"/>
              <a:pPr/>
              <a:t>6</a:t>
            </a:fld>
            <a:endParaRPr lang="en-US" dirty="0"/>
          </a:p>
        </p:txBody>
      </p:sp>
      <p:sp>
        <p:nvSpPr>
          <p:cNvPr id="4" name="Title 3"/>
          <p:cNvSpPr>
            <a:spLocks noGrp="1"/>
          </p:cNvSpPr>
          <p:nvPr>
            <p:ph type="title"/>
          </p:nvPr>
        </p:nvSpPr>
        <p:spPr/>
        <p:txBody>
          <a:bodyPr/>
          <a:lstStyle/>
          <a:p>
            <a:r>
              <a:rPr lang="en-US" dirty="0"/>
              <a:t>Not All Profilers Are Equal</a:t>
            </a:r>
            <a:br>
              <a:rPr lang="en-US" dirty="0"/>
            </a:br>
            <a:endParaRPr lang="en-US" dirty="0"/>
          </a:p>
        </p:txBody>
      </p:sp>
      <p:sp>
        <p:nvSpPr>
          <p:cNvPr id="6" name="Rounded Rectangle 5"/>
          <p:cNvSpPr/>
          <p:nvPr/>
        </p:nvSpPr>
        <p:spPr>
          <a:xfrm>
            <a:off x="461257" y="1752600"/>
            <a:ext cx="1143000" cy="1143000"/>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ounded Rectangle 8"/>
          <p:cNvSpPr/>
          <p:nvPr/>
        </p:nvSpPr>
        <p:spPr>
          <a:xfrm>
            <a:off x="455613" y="4873752"/>
            <a:ext cx="1143000" cy="1143000"/>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3"/>
          <a:stretch>
            <a:fillRect/>
          </a:stretch>
        </p:blipFill>
        <p:spPr>
          <a:xfrm>
            <a:off x="600433" y="5001768"/>
            <a:ext cx="871180" cy="871180"/>
          </a:xfrm>
          <a:prstGeom prst="rect">
            <a:avLst/>
          </a:prstGeom>
        </p:spPr>
      </p:pic>
      <p:grpSp>
        <p:nvGrpSpPr>
          <p:cNvPr id="15" name="Group 14"/>
          <p:cNvGrpSpPr/>
          <p:nvPr/>
        </p:nvGrpSpPr>
        <p:grpSpPr>
          <a:xfrm>
            <a:off x="455613" y="3276600"/>
            <a:ext cx="1143000" cy="1143000"/>
            <a:chOff x="455613" y="3505200"/>
            <a:chExt cx="1143000" cy="1143000"/>
          </a:xfrm>
        </p:grpSpPr>
        <p:sp>
          <p:nvSpPr>
            <p:cNvPr id="16" name="Rounded Rectangle 15"/>
            <p:cNvSpPr/>
            <p:nvPr/>
          </p:nvSpPr>
          <p:spPr>
            <a:xfrm>
              <a:off x="455613" y="3505200"/>
              <a:ext cx="1143000" cy="1143000"/>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4">
              <a:extLst>
                <a:ext uri="{BEBA8EAE-BF5A-486C-A8C5-ECC9F3942E4B}">
                  <a14:imgProps xmlns:a14="http://schemas.microsoft.com/office/drawing/2010/main">
                    <a14:imgLayer r:embed="rId5">
                      <a14:imgEffect>
                        <a14:backgroundRemoval t="5224" b="94030" l="8257" r="90826">
                          <a14:foregroundMark x1="23853" y1="14925" x2="23853" y2="14925"/>
                          <a14:foregroundMark x1="22936" y1="21642" x2="22936" y2="21642"/>
                          <a14:foregroundMark x1="11927" y1="20896" x2="11927" y2="20896"/>
                          <a14:foregroundMark x1="17431" y1="5970" x2="17431" y2="5970"/>
                          <a14:foregroundMark x1="55963" y1="17164" x2="55963" y2="17164"/>
                          <a14:foregroundMark x1="66972" y1="16418" x2="66972" y2="16418"/>
                          <a14:foregroundMark x1="74312" y1="15672" x2="74312" y2="15672"/>
                          <a14:foregroundMark x1="81651" y1="17164" x2="81651" y2="17164"/>
                          <a14:foregroundMark x1="91743" y1="23881" x2="91743" y2="23881"/>
                          <a14:foregroundMark x1="87156" y1="35821" x2="87156" y2="35821"/>
                          <a14:foregroundMark x1="88073" y1="42537" x2="88073" y2="42537"/>
                          <a14:foregroundMark x1="88073" y1="67164" x2="88073" y2="67164"/>
                          <a14:foregroundMark x1="88073" y1="77612" x2="88073" y2="77612"/>
                          <a14:foregroundMark x1="85321" y1="85075" x2="85321" y2="85075"/>
                          <a14:foregroundMark x1="82569" y1="92537" x2="82569" y2="92537"/>
                          <a14:foregroundMark x1="67890" y1="94030" x2="67890" y2="94030"/>
                          <a14:foregroundMark x1="37615" y1="91791" x2="37615" y2="91791"/>
                          <a14:foregroundMark x1="55046" y1="91045" x2="55046" y2="91045"/>
                          <a14:foregroundMark x1="28440" y1="91045" x2="28440" y2="91045"/>
                          <a14:foregroundMark x1="19266" y1="90299" x2="19266" y2="90299"/>
                          <a14:foregroundMark x1="11927" y1="81343" x2="11927" y2="81343"/>
                          <a14:foregroundMark x1="11927" y1="67910" x2="11927" y2="67910"/>
                          <a14:foregroundMark x1="11927" y1="56716" x2="11927" y2="56716"/>
                          <a14:foregroundMark x1="11927" y1="41791" x2="11927" y2="41791"/>
                          <a14:foregroundMark x1="32110" y1="17910" x2="32110" y2="17910"/>
                          <a14:foregroundMark x1="34862" y1="32836" x2="34862" y2="32836"/>
                          <a14:foregroundMark x1="54128" y1="31343" x2="54128" y2="31343"/>
                          <a14:foregroundMark x1="55046" y1="42537" x2="55046" y2="42537"/>
                          <a14:foregroundMark x1="55046" y1="54478" x2="55046" y2="54478"/>
                          <a14:foregroundMark x1="63303" y1="42537" x2="63303" y2="42537"/>
                          <a14:foregroundMark x1="41284" y1="41791" x2="41284" y2="41791"/>
                          <a14:foregroundMark x1="40367" y1="52985" x2="40367" y2="52985"/>
                          <a14:foregroundMark x1="43119" y1="64925" x2="43119" y2="64925"/>
                          <a14:foregroundMark x1="53211" y1="64925" x2="53211" y2="64925"/>
                          <a14:foregroundMark x1="52294" y1="76119" x2="52294" y2="76119"/>
                          <a14:foregroundMark x1="38532" y1="76866" x2="38532" y2="76866"/>
                        </a14:backgroundRemoval>
                      </a14:imgEffect>
                    </a14:imgLayer>
                  </a14:imgProps>
                </a:ext>
                <a:ext uri="{28A0092B-C50C-407E-A947-70E740481C1C}">
                  <a14:useLocalDpi xmlns:a14="http://schemas.microsoft.com/office/drawing/2010/main" val="0"/>
                </a:ext>
              </a:extLst>
            </a:blip>
            <a:stretch>
              <a:fillRect/>
            </a:stretch>
          </p:blipFill>
          <p:spPr>
            <a:xfrm>
              <a:off x="634835" y="3562350"/>
              <a:ext cx="836778" cy="1028700"/>
            </a:xfrm>
            <a:prstGeom prst="rect">
              <a:avLst/>
            </a:prstGeom>
          </p:spPr>
        </p:pic>
      </p:grpSp>
      <p:pic>
        <p:nvPicPr>
          <p:cNvPr id="18" name="Picture 17"/>
          <p:cNvPicPr>
            <a:picLocks noChangeAspect="1"/>
          </p:cNvPicPr>
          <p:nvPr/>
        </p:nvPicPr>
        <p:blipFill>
          <a:blip r:embed="rId6"/>
          <a:stretch>
            <a:fillRect/>
          </a:stretch>
        </p:blipFill>
        <p:spPr>
          <a:xfrm>
            <a:off x="629623" y="1904572"/>
            <a:ext cx="812800" cy="812800"/>
          </a:xfrm>
          <a:prstGeom prst="rect">
            <a:avLst/>
          </a:prstGeom>
        </p:spPr>
      </p:pic>
    </p:spTree>
    <p:extLst>
      <p:ext uri="{BB962C8B-B14F-4D97-AF65-F5344CB8AC3E}">
        <p14:creationId xmlns:p14="http://schemas.microsoft.com/office/powerpoint/2010/main" val="29122938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775099170"/>
              </p:ext>
            </p:extLst>
          </p:nvPr>
        </p:nvGraphicFramePr>
        <p:xfrm>
          <a:off x="451929" y="1249680"/>
          <a:ext cx="8387271" cy="4846320"/>
        </p:xfrm>
        <a:graphic>
          <a:graphicData uri="http://schemas.openxmlformats.org/drawingml/2006/table">
            <a:tbl>
              <a:tblPr firstRow="1" bandRow="1">
                <a:tableStyleId>{5C22544A-7EE6-4342-B048-85BDC9FD1C3A}</a:tableStyleId>
              </a:tblPr>
              <a:tblGrid>
                <a:gridCol w="1453071"/>
                <a:gridCol w="2667000"/>
                <a:gridCol w="1295400"/>
                <a:gridCol w="1091692"/>
                <a:gridCol w="1880108"/>
              </a:tblGrid>
              <a:tr h="370840">
                <a:tc>
                  <a:txBody>
                    <a:bodyPr/>
                    <a:lstStyle/>
                    <a:p>
                      <a:r>
                        <a:rPr lang="en-US" dirty="0" smtClean="0"/>
                        <a:t>Tool</a:t>
                      </a:r>
                      <a:endParaRPr lang="ru-RU" dirty="0"/>
                    </a:p>
                  </a:txBody>
                  <a:tcPr/>
                </a:tc>
                <a:tc>
                  <a:txBody>
                    <a:bodyPr/>
                    <a:lstStyle/>
                    <a:p>
                      <a:r>
                        <a:rPr lang="en-US" dirty="0" smtClean="0"/>
                        <a:t>Description</a:t>
                      </a:r>
                      <a:endParaRPr lang="ru-RU" dirty="0"/>
                    </a:p>
                  </a:txBody>
                  <a:tcPr/>
                </a:tc>
                <a:tc>
                  <a:txBody>
                    <a:bodyPr/>
                    <a:lstStyle/>
                    <a:p>
                      <a:r>
                        <a:rPr lang="en-US" dirty="0" err="1" smtClean="0"/>
                        <a:t>Platfo`rms</a:t>
                      </a:r>
                      <a:endParaRPr lang="ru-RU" dirty="0"/>
                    </a:p>
                  </a:txBody>
                  <a:tcPr/>
                </a:tc>
                <a:tc>
                  <a:txBody>
                    <a:bodyPr/>
                    <a:lstStyle/>
                    <a:p>
                      <a:r>
                        <a:rPr lang="en-US" dirty="0" smtClean="0"/>
                        <a:t>Profile level</a:t>
                      </a:r>
                      <a:endParaRPr lang="ru-RU" dirty="0"/>
                    </a:p>
                  </a:txBody>
                  <a:tcPr/>
                </a:tc>
                <a:tc>
                  <a:txBody>
                    <a:bodyPr/>
                    <a:lstStyle/>
                    <a:p>
                      <a:r>
                        <a:rPr lang="en-US" dirty="0" smtClean="0"/>
                        <a:t>Avg. overhead</a:t>
                      </a:r>
                      <a:endParaRPr lang="ru-RU" dirty="0"/>
                    </a:p>
                  </a:txBody>
                  <a:tcPr/>
                </a:tc>
              </a:tr>
              <a:tr h="370840">
                <a:tc>
                  <a:txBody>
                    <a:bodyPr/>
                    <a:lstStyle/>
                    <a:p>
                      <a:r>
                        <a:rPr lang="en-US" dirty="0" smtClean="0"/>
                        <a:t>cProfile (built-in)</a:t>
                      </a:r>
                      <a:endParaRPr lang="en-US" dirty="0"/>
                    </a:p>
                  </a:txBody>
                  <a:tcPr/>
                </a:tc>
                <a:tc>
                  <a:txBody>
                    <a:bodyPr/>
                    <a:lstStyle/>
                    <a:p>
                      <a:pPr marL="285750" lvl="1" indent="-285750">
                        <a:buFont typeface="Arial" panose="020B0604020202020204" pitchFamily="34" charset="0"/>
                        <a:buChar char="•"/>
                      </a:pPr>
                      <a:r>
                        <a:rPr lang="en-US" dirty="0" smtClean="0"/>
                        <a:t>Text interactive mode: “pstats” (built-in)</a:t>
                      </a:r>
                    </a:p>
                    <a:p>
                      <a:pPr marL="285750" lvl="1" indent="-285750">
                        <a:buFont typeface="Arial" panose="020B0604020202020204" pitchFamily="34" charset="0"/>
                        <a:buChar char="•"/>
                      </a:pPr>
                      <a:r>
                        <a:rPr lang="en-US" dirty="0" smtClean="0"/>
                        <a:t>GUI viewer: </a:t>
                      </a:r>
                      <a:r>
                        <a:rPr lang="en-US" dirty="0" err="1" smtClean="0"/>
                        <a:t>RunSnakeRun</a:t>
                      </a:r>
                      <a:endParaRPr lang="en-US" dirty="0" smtClean="0"/>
                    </a:p>
                    <a:p>
                      <a:pPr marL="285750" lvl="1" indent="-285750">
                        <a:buFont typeface="Arial" panose="020B0604020202020204" pitchFamily="34" charset="0"/>
                        <a:buChar char="•"/>
                      </a:pPr>
                      <a:r>
                        <a:rPr lang="en-US" dirty="0" smtClean="0"/>
                        <a:t>Open Source</a:t>
                      </a:r>
                    </a:p>
                  </a:txBody>
                  <a:tcPr/>
                </a:tc>
                <a:tc>
                  <a:txBody>
                    <a:bodyPr/>
                    <a:lstStyle/>
                    <a:p>
                      <a:r>
                        <a:rPr lang="en-US" dirty="0" smtClean="0"/>
                        <a:t>Any</a:t>
                      </a:r>
                      <a:endParaRPr lang="ru-RU" dirty="0"/>
                    </a:p>
                  </a:txBody>
                  <a:tcPr/>
                </a:tc>
                <a:tc>
                  <a:txBody>
                    <a:bodyPr/>
                    <a:lstStyle/>
                    <a:p>
                      <a:r>
                        <a:rPr lang="en-US" dirty="0" smtClean="0"/>
                        <a:t>Function</a:t>
                      </a:r>
                      <a:endParaRPr lang="ru-RU" dirty="0"/>
                    </a:p>
                  </a:txBody>
                  <a:tcPr/>
                </a:tc>
                <a:tc>
                  <a:txBody>
                    <a:bodyPr/>
                    <a:lstStyle/>
                    <a:p>
                      <a:r>
                        <a:rPr lang="en-US" dirty="0" smtClean="0"/>
                        <a:t>1.3x-5x</a:t>
                      </a:r>
                      <a:endParaRPr lang="ru-RU" dirty="0"/>
                    </a:p>
                  </a:txBody>
                  <a:tcPr/>
                </a:tc>
              </a:tr>
              <a:tr h="370840">
                <a:tc>
                  <a:txBody>
                    <a:bodyPr/>
                    <a:lstStyle/>
                    <a:p>
                      <a:r>
                        <a:rPr lang="en-US" dirty="0" smtClean="0"/>
                        <a:t>Python Tools </a:t>
                      </a:r>
                      <a:endParaRPr lang="ru-RU" dirty="0"/>
                    </a:p>
                  </a:txBody>
                  <a:tcPr/>
                </a:tc>
                <a:tc>
                  <a:txBody>
                    <a:bodyPr/>
                    <a:lstStyle/>
                    <a:p>
                      <a:pPr marL="285750" indent="-285750">
                        <a:buFont typeface="Arial" panose="020B0604020202020204" pitchFamily="34" charset="0"/>
                        <a:buChar char="•"/>
                      </a:pPr>
                      <a:r>
                        <a:rPr lang="en-US" dirty="0" smtClean="0"/>
                        <a:t>Visual Studio (2010+)</a:t>
                      </a:r>
                    </a:p>
                    <a:p>
                      <a:pPr marL="285750" indent="-285750">
                        <a:buFont typeface="Arial" panose="020B0604020202020204" pitchFamily="34" charset="0"/>
                        <a:buChar char="•"/>
                      </a:pPr>
                      <a:r>
                        <a:rPr lang="en-US" dirty="0" smtClean="0"/>
                        <a:t>Open</a:t>
                      </a:r>
                      <a:r>
                        <a:rPr lang="en-US" baseline="0" dirty="0" smtClean="0"/>
                        <a:t> Source</a:t>
                      </a:r>
                      <a:endParaRPr lang="ru-RU" dirty="0"/>
                    </a:p>
                  </a:txBody>
                  <a:tcPr/>
                </a:tc>
                <a:tc>
                  <a:txBody>
                    <a:bodyPr/>
                    <a:lstStyle/>
                    <a:p>
                      <a:r>
                        <a:rPr lang="en-US" dirty="0" smtClean="0"/>
                        <a:t>Windows</a:t>
                      </a:r>
                      <a:endParaRPr lang="ru-RU" dirty="0"/>
                    </a:p>
                  </a:txBody>
                  <a:tcPr/>
                </a:tc>
                <a:tc>
                  <a:txBody>
                    <a:bodyPr/>
                    <a:lstStyle/>
                    <a:p>
                      <a:r>
                        <a:rPr lang="en-US" dirty="0" smtClean="0"/>
                        <a:t>Function</a:t>
                      </a:r>
                      <a:endParaRPr lang="ru-RU" dirty="0"/>
                    </a:p>
                  </a:txBody>
                  <a:tcPr/>
                </a:tc>
                <a:tc>
                  <a:txBody>
                    <a:bodyPr/>
                    <a:lstStyle/>
                    <a:p>
                      <a:r>
                        <a:rPr lang="en-US" dirty="0" smtClean="0"/>
                        <a:t>~2x</a:t>
                      </a:r>
                      <a:endParaRPr lang="ru-RU" dirty="0"/>
                    </a:p>
                  </a:txBody>
                  <a:tcPr/>
                </a:tc>
              </a:tr>
              <a:tr h="370840">
                <a:tc>
                  <a:txBody>
                    <a:bodyPr/>
                    <a:lstStyle/>
                    <a:p>
                      <a:r>
                        <a:rPr lang="en-US" dirty="0" err="1" smtClean="0"/>
                        <a:t>PyCharm</a:t>
                      </a:r>
                      <a:endParaRPr lang="ru-RU" dirty="0"/>
                    </a:p>
                  </a:txBody>
                  <a:tcPr/>
                </a:tc>
                <a:tc>
                  <a:txBody>
                    <a:bodyPr/>
                    <a:lstStyle/>
                    <a:p>
                      <a:pPr marL="285750" indent="-285750">
                        <a:buFont typeface="Arial" panose="020B0604020202020204" pitchFamily="34" charset="0"/>
                        <a:buChar char="•"/>
                      </a:pPr>
                      <a:r>
                        <a:rPr lang="en-US" i="0" dirty="0" smtClean="0"/>
                        <a:t>Not</a:t>
                      </a:r>
                      <a:r>
                        <a:rPr lang="en-US" i="0" baseline="0" dirty="0" smtClean="0"/>
                        <a:t> free</a:t>
                      </a:r>
                    </a:p>
                    <a:p>
                      <a:pPr marL="285750" indent="-285750">
                        <a:buFont typeface="Arial" panose="020B0604020202020204" pitchFamily="34" charset="0"/>
                        <a:buChar char="•"/>
                      </a:pPr>
                      <a:r>
                        <a:rPr lang="en-US" i="0" baseline="0" dirty="0" err="1" smtClean="0"/>
                        <a:t>cProfile</a:t>
                      </a:r>
                      <a:r>
                        <a:rPr lang="en-US" i="0" baseline="0" dirty="0" smtClean="0"/>
                        <a:t>/</a:t>
                      </a:r>
                      <a:r>
                        <a:rPr lang="en-US" i="0" baseline="0" dirty="0" err="1" smtClean="0"/>
                        <a:t>yappi</a:t>
                      </a:r>
                      <a:r>
                        <a:rPr lang="en-US" i="0" baseline="0" dirty="0" smtClean="0"/>
                        <a:t> based</a:t>
                      </a:r>
                      <a:endParaRPr lang="en-US" i="0" dirty="0" smtClean="0"/>
                    </a:p>
                  </a:txBody>
                  <a:tcPr/>
                </a:tc>
                <a:tc>
                  <a:txBody>
                    <a:bodyPr/>
                    <a:lstStyle/>
                    <a:p>
                      <a:r>
                        <a:rPr lang="en-US" dirty="0" smtClean="0"/>
                        <a:t>Any</a:t>
                      </a:r>
                      <a:endParaRPr lang="ru-RU" dirty="0"/>
                    </a:p>
                  </a:txBody>
                  <a:tcPr/>
                </a:tc>
                <a:tc>
                  <a:txBody>
                    <a:bodyPr/>
                    <a:lstStyle/>
                    <a:p>
                      <a:r>
                        <a:rPr lang="en-US" dirty="0" smtClean="0"/>
                        <a:t>Function</a:t>
                      </a:r>
                      <a:endParaRPr lang="ru-RU" dirty="0"/>
                    </a:p>
                  </a:txBody>
                  <a:tcPr/>
                </a:tc>
                <a:tc>
                  <a:txBody>
                    <a:bodyPr/>
                    <a:lstStyle/>
                    <a:p>
                      <a:r>
                        <a:rPr lang="en-US" dirty="0" smtClean="0"/>
                        <a:t>1.3x-5x (same as </a:t>
                      </a:r>
                      <a:r>
                        <a:rPr lang="en-US" dirty="0" err="1" smtClean="0"/>
                        <a:t>cProfile</a:t>
                      </a:r>
                      <a:r>
                        <a:rPr lang="en-US" dirty="0" smtClean="0"/>
                        <a:t>)</a:t>
                      </a:r>
                      <a:endParaRPr lang="ru-RU" dirty="0"/>
                    </a:p>
                  </a:txBody>
                  <a:tcPr/>
                </a:tc>
              </a:tr>
              <a:tr h="370840">
                <a:tc>
                  <a:txBody>
                    <a:bodyPr/>
                    <a:lstStyle/>
                    <a:p>
                      <a:r>
                        <a:rPr lang="en-US" baseline="0" dirty="0" smtClean="0"/>
                        <a:t>line_profiler</a:t>
                      </a:r>
                      <a:endParaRPr lang="ru-RU" dirty="0"/>
                    </a:p>
                  </a:txBody>
                  <a:tcPr/>
                </a:tc>
                <a:tc>
                  <a:txBody>
                    <a:bodyPr/>
                    <a:lstStyle/>
                    <a:p>
                      <a:pPr marL="285750" indent="-285750">
                        <a:buFont typeface="Arial" panose="020B0604020202020204" pitchFamily="34" charset="0"/>
                        <a:buChar char="•"/>
                      </a:pPr>
                      <a:r>
                        <a:rPr lang="en-US" dirty="0" smtClean="0"/>
                        <a:t>Pure Python</a:t>
                      </a:r>
                    </a:p>
                    <a:p>
                      <a:pPr marL="285750" indent="-285750">
                        <a:buFont typeface="Arial" panose="020B0604020202020204" pitchFamily="34" charset="0"/>
                        <a:buChar char="•"/>
                      </a:pPr>
                      <a:r>
                        <a:rPr lang="en-US" dirty="0" smtClean="0"/>
                        <a:t>Open Source</a:t>
                      </a:r>
                    </a:p>
                    <a:p>
                      <a:pPr marL="285750" indent="-285750">
                        <a:buFont typeface="Arial" panose="020B0604020202020204" pitchFamily="34" charset="0"/>
                        <a:buChar char="•"/>
                      </a:pPr>
                      <a:r>
                        <a:rPr lang="en-US" dirty="0" smtClean="0"/>
                        <a:t>Text-only viewer</a:t>
                      </a:r>
                      <a:endParaRPr lang="ru-RU" dirty="0"/>
                    </a:p>
                  </a:txBody>
                  <a:tcPr/>
                </a:tc>
                <a:tc>
                  <a:txBody>
                    <a:bodyPr/>
                    <a:lstStyle/>
                    <a:p>
                      <a:r>
                        <a:rPr lang="en-US" dirty="0" smtClean="0"/>
                        <a:t>Any</a:t>
                      </a:r>
                      <a:endParaRPr lang="ru-RU" dirty="0"/>
                    </a:p>
                  </a:txBody>
                  <a:tcPr/>
                </a:tc>
                <a:tc>
                  <a:txBody>
                    <a:bodyPr/>
                    <a:lstStyle/>
                    <a:p>
                      <a:r>
                        <a:rPr lang="en-US" dirty="0" smtClean="0"/>
                        <a:t>Line</a:t>
                      </a:r>
                      <a:endParaRPr lang="ru-RU" dirty="0"/>
                    </a:p>
                  </a:txBody>
                  <a:tcPr/>
                </a:tc>
                <a:tc>
                  <a:txBody>
                    <a:bodyPr/>
                    <a:lstStyle/>
                    <a:p>
                      <a:r>
                        <a:rPr lang="en-US" baseline="0" dirty="0" smtClean="0"/>
                        <a:t>Up to</a:t>
                      </a:r>
                      <a:br>
                        <a:rPr lang="en-US" baseline="0" dirty="0" smtClean="0"/>
                      </a:br>
                      <a:r>
                        <a:rPr lang="en-US" dirty="0" smtClean="0"/>
                        <a:t>10x or more</a:t>
                      </a:r>
                    </a:p>
                  </a:txBody>
                  <a:tcPr/>
                </a:tc>
              </a:tr>
            </a:tbl>
          </a:graphicData>
        </a:graphic>
      </p:graphicFrame>
      <p:sp>
        <p:nvSpPr>
          <p:cNvPr id="2" name="Title 1"/>
          <p:cNvSpPr>
            <a:spLocks noGrp="1"/>
          </p:cNvSpPr>
          <p:nvPr>
            <p:ph type="title"/>
          </p:nvPr>
        </p:nvSpPr>
        <p:spPr>
          <a:xfrm>
            <a:off x="455613" y="442277"/>
            <a:ext cx="8229600" cy="1310323"/>
          </a:xfrm>
        </p:spPr>
        <p:txBody>
          <a:bodyPr/>
          <a:lstStyle/>
          <a:p>
            <a:r>
              <a:rPr lang="en-US" sz="3200" dirty="0"/>
              <a:t>Most Profilers – High Overhead, No Line Info</a:t>
            </a:r>
            <a:endParaRPr lang="ru-RU" sz="3200" dirty="0"/>
          </a:p>
        </p:txBody>
      </p:sp>
      <p:sp>
        <p:nvSpPr>
          <p:cNvPr id="3" name="Slide Number Placeholder 2"/>
          <p:cNvSpPr>
            <a:spLocks noGrp="1"/>
          </p:cNvSpPr>
          <p:nvPr>
            <p:ph type="sldNum" sz="quarter" idx="12"/>
          </p:nvPr>
        </p:nvSpPr>
        <p:spPr/>
        <p:txBody>
          <a:bodyPr/>
          <a:lstStyle/>
          <a:p>
            <a:fld id="{EE2556C5-CE8C-6547-B838-EA80C61A4AF7}" type="slidenum">
              <a:rPr lang="en-US" smtClean="0"/>
              <a:pPr/>
              <a:t>7</a:t>
            </a:fld>
            <a:endParaRPr lang="en-US" dirty="0"/>
          </a:p>
        </p:txBody>
      </p:sp>
    </p:spTree>
    <p:extLst>
      <p:ext uri="{BB962C8B-B14F-4D97-AF65-F5344CB8AC3E}">
        <p14:creationId xmlns:p14="http://schemas.microsoft.com/office/powerpoint/2010/main" val="4366320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a:spcBef>
                <a:spcPts val="0"/>
              </a:spcBef>
            </a:pPr>
            <a:r>
              <a:rPr lang="en-US" sz="1800" dirty="0">
                <a:solidFill>
                  <a:srgbClr val="0000FF"/>
                </a:solidFill>
                <a:highlight>
                  <a:srgbClr val="FFFFFF"/>
                </a:highlight>
                <a:latin typeface="Consolas" panose="020B0609020204030204" pitchFamily="49" charset="0"/>
              </a:rPr>
              <a:t>class</a:t>
            </a:r>
            <a:r>
              <a:rPr lang="en-US" sz="1800" dirty="0">
                <a:solidFill>
                  <a:srgbClr val="000000"/>
                </a:solidFill>
                <a:highlight>
                  <a:srgbClr val="FFFFFF"/>
                </a:highlight>
                <a:latin typeface="Consolas" panose="020B0609020204030204" pitchFamily="49" charset="0"/>
              </a:rPr>
              <a:t> </a:t>
            </a:r>
            <a:r>
              <a:rPr lang="en-US" sz="1800" dirty="0">
                <a:solidFill>
                  <a:srgbClr val="2B91AF"/>
                </a:solidFill>
                <a:highlight>
                  <a:srgbClr val="FFFFFF"/>
                </a:highlight>
                <a:latin typeface="Consolas" panose="020B0609020204030204" pitchFamily="49" charset="0"/>
              </a:rPr>
              <a:t>Encoder</a:t>
            </a:r>
            <a:r>
              <a:rPr lang="en-US" sz="1800" dirty="0">
                <a:solidFill>
                  <a:srgbClr val="000000"/>
                </a:solidFill>
                <a:highlight>
                  <a:srgbClr val="FFFFFF"/>
                </a:highlight>
                <a:latin typeface="Consolas" panose="020B0609020204030204" pitchFamily="49" charset="0"/>
              </a:rPr>
              <a:t>:</a:t>
            </a:r>
          </a:p>
          <a:p>
            <a:pPr>
              <a:spcBef>
                <a:spcPts val="0"/>
              </a:spcBef>
            </a:pPr>
            <a:r>
              <a:rPr lang="en-US" sz="1800" dirty="0">
                <a:solidFill>
                  <a:srgbClr val="000000"/>
                </a:solidFill>
                <a:highlight>
                  <a:srgbClr val="FFFFFF"/>
                </a:highlight>
                <a:latin typeface="Consolas" panose="020B0609020204030204" pitchFamily="49" charset="0"/>
              </a:rPr>
              <a:t>    CHAR_MAP = {</a:t>
            </a:r>
            <a:r>
              <a:rPr lang="en-US" sz="1800" dirty="0">
                <a:solidFill>
                  <a:srgbClr val="A31515"/>
                </a:solidFill>
                <a:highlight>
                  <a:srgbClr val="FFFFFF"/>
                </a:highlight>
                <a:latin typeface="Consolas" panose="020B0609020204030204" pitchFamily="49" charset="0"/>
              </a:rPr>
              <a:t>'a'</a:t>
            </a:r>
            <a:r>
              <a:rPr lang="en-US" sz="1800" dirty="0">
                <a:solidFill>
                  <a:srgbClr val="000000"/>
                </a:solidFill>
                <a:highlight>
                  <a:srgbClr val="FFFFFF"/>
                </a:highlight>
                <a:latin typeface="Consolas" panose="020B0609020204030204" pitchFamily="49" charset="0"/>
              </a:rPr>
              <a:t>: </a:t>
            </a:r>
            <a:r>
              <a:rPr lang="en-US" sz="1800" dirty="0">
                <a:solidFill>
                  <a:srgbClr val="A31515"/>
                </a:solidFill>
                <a:highlight>
                  <a:srgbClr val="FFFFFF"/>
                </a:highlight>
                <a:latin typeface="Consolas" panose="020B0609020204030204" pitchFamily="49" charset="0"/>
              </a:rPr>
              <a:t>'b'</a:t>
            </a:r>
            <a:r>
              <a:rPr lang="en-US" sz="1800" dirty="0">
                <a:solidFill>
                  <a:srgbClr val="000000"/>
                </a:solidFill>
                <a:highlight>
                  <a:srgbClr val="FFFFFF"/>
                </a:highlight>
                <a:latin typeface="Consolas" panose="020B0609020204030204" pitchFamily="49" charset="0"/>
              </a:rPr>
              <a:t>, </a:t>
            </a:r>
            <a:r>
              <a:rPr lang="en-US" sz="1800" dirty="0">
                <a:solidFill>
                  <a:srgbClr val="A31515"/>
                </a:solidFill>
                <a:highlight>
                  <a:srgbClr val="FFFFFF"/>
                </a:highlight>
                <a:latin typeface="Consolas" panose="020B0609020204030204" pitchFamily="49" charset="0"/>
              </a:rPr>
              <a:t>'b'</a:t>
            </a:r>
            <a:r>
              <a:rPr lang="en-US" sz="1800" dirty="0">
                <a:solidFill>
                  <a:srgbClr val="000000"/>
                </a:solidFill>
                <a:highlight>
                  <a:srgbClr val="FFFFFF"/>
                </a:highlight>
                <a:latin typeface="Consolas" panose="020B0609020204030204" pitchFamily="49" charset="0"/>
              </a:rPr>
              <a:t>: </a:t>
            </a:r>
            <a:r>
              <a:rPr lang="en-US" sz="1800" dirty="0">
                <a:solidFill>
                  <a:srgbClr val="A31515"/>
                </a:solidFill>
                <a:highlight>
                  <a:srgbClr val="FFFFFF"/>
                </a:highlight>
                <a:latin typeface="Consolas" panose="020B0609020204030204" pitchFamily="49" charset="0"/>
              </a:rPr>
              <a:t>'c'</a:t>
            </a:r>
            <a:r>
              <a:rPr lang="en-US" sz="1800" dirty="0">
                <a:solidFill>
                  <a:srgbClr val="000000"/>
                </a:solidFill>
                <a:highlight>
                  <a:srgbClr val="FFFFFF"/>
                </a:highlight>
                <a:latin typeface="Consolas" panose="020B0609020204030204" pitchFamily="49" charset="0"/>
              </a:rPr>
              <a:t>}</a:t>
            </a:r>
          </a:p>
          <a:p>
            <a:pPr>
              <a:spcBef>
                <a:spcPts val="0"/>
              </a:spcBef>
            </a:pPr>
            <a:r>
              <a:rPr lang="en-US" sz="1800" dirty="0">
                <a:solidFill>
                  <a:srgbClr val="000000"/>
                </a:solidFill>
                <a:highlight>
                  <a:srgbClr val="FFFFFF"/>
                </a:highlight>
                <a:latin typeface="Consolas" panose="020B0609020204030204" pitchFamily="49" charset="0"/>
              </a:rPr>
              <a:t>    </a:t>
            </a:r>
            <a:r>
              <a:rPr lang="en-US" sz="1800" dirty="0" err="1">
                <a:solidFill>
                  <a:srgbClr val="0000FF"/>
                </a:solidFill>
                <a:highlight>
                  <a:srgbClr val="FFFFFF"/>
                </a:highlight>
                <a:latin typeface="Consolas" panose="020B0609020204030204" pitchFamily="49" charset="0"/>
              </a:rPr>
              <a:t>def</a:t>
            </a:r>
            <a:r>
              <a:rPr lang="en-US" sz="1800" dirty="0">
                <a:solidFill>
                  <a:srgbClr val="000000"/>
                </a:solidFill>
                <a:highlight>
                  <a:srgbClr val="FFFFFF"/>
                </a:highlight>
                <a:latin typeface="Consolas" panose="020B0609020204030204" pitchFamily="49" charset="0"/>
              </a:rPr>
              <a:t> __</a:t>
            </a:r>
            <a:r>
              <a:rPr lang="en-US" sz="1800" dirty="0" err="1">
                <a:solidFill>
                  <a:srgbClr val="000000"/>
                </a:solidFill>
                <a:highlight>
                  <a:srgbClr val="FFFFFF"/>
                </a:highlight>
                <a:latin typeface="Consolas" panose="020B0609020204030204" pitchFamily="49" charset="0"/>
              </a:rPr>
              <a:t>init</a:t>
            </a:r>
            <a:r>
              <a:rPr lang="en-US" sz="1800" dirty="0">
                <a:solidFill>
                  <a:srgbClr val="000000"/>
                </a:solidFill>
                <a:highlight>
                  <a:srgbClr val="FFFFFF"/>
                </a:highlight>
                <a:latin typeface="Consolas" panose="020B0609020204030204" pitchFamily="49" charset="0"/>
              </a:rPr>
              <a:t>__(</a:t>
            </a:r>
            <a:r>
              <a:rPr lang="en-US" sz="1800" dirty="0">
                <a:solidFill>
                  <a:srgbClr val="808080"/>
                </a:solidFill>
                <a:highlight>
                  <a:srgbClr val="FFFFFF"/>
                </a:highlight>
                <a:latin typeface="Consolas" panose="020B0609020204030204" pitchFamily="49" charset="0"/>
              </a:rPr>
              <a:t>self</a:t>
            </a:r>
            <a:r>
              <a:rPr lang="en-US" sz="1800" dirty="0">
                <a:solidFill>
                  <a:srgbClr val="000000"/>
                </a:solidFill>
                <a:highlight>
                  <a:srgbClr val="FFFFFF"/>
                </a:highlight>
                <a:latin typeface="Consolas" panose="020B0609020204030204" pitchFamily="49" charset="0"/>
              </a:rPr>
              <a:t>, </a:t>
            </a:r>
            <a:r>
              <a:rPr lang="en-US" sz="1800" dirty="0">
                <a:solidFill>
                  <a:srgbClr val="808080"/>
                </a:solidFill>
                <a:highlight>
                  <a:srgbClr val="FFFFFF"/>
                </a:highlight>
                <a:latin typeface="Consolas" panose="020B0609020204030204" pitchFamily="49" charset="0"/>
              </a:rPr>
              <a:t>input</a:t>
            </a:r>
            <a:r>
              <a:rPr lang="en-US" sz="1800" dirty="0">
                <a:solidFill>
                  <a:srgbClr val="000000"/>
                </a:solidFill>
                <a:highlight>
                  <a:srgbClr val="FFFFFF"/>
                </a:highlight>
                <a:latin typeface="Consolas" panose="020B0609020204030204" pitchFamily="49" charset="0"/>
              </a:rPr>
              <a:t>):</a:t>
            </a:r>
          </a:p>
          <a:p>
            <a:pPr>
              <a:spcBef>
                <a:spcPts val="0"/>
              </a:spcBef>
            </a:pPr>
            <a:r>
              <a:rPr lang="en-US" sz="1800" dirty="0">
                <a:solidFill>
                  <a:srgbClr val="000000"/>
                </a:solidFill>
                <a:highlight>
                  <a:srgbClr val="FFFFFF"/>
                </a:highlight>
                <a:latin typeface="Consolas" panose="020B0609020204030204" pitchFamily="49" charset="0"/>
              </a:rPr>
              <a:t>        </a:t>
            </a:r>
            <a:r>
              <a:rPr lang="en-US" sz="1800" dirty="0" err="1">
                <a:solidFill>
                  <a:srgbClr val="808080"/>
                </a:solidFill>
                <a:highlight>
                  <a:srgbClr val="FFFFFF"/>
                </a:highlight>
                <a:latin typeface="Consolas" panose="020B0609020204030204" pitchFamily="49" charset="0"/>
              </a:rPr>
              <a:t>self</a:t>
            </a:r>
            <a:r>
              <a:rPr lang="en-US" sz="1800" dirty="0" err="1">
                <a:solidFill>
                  <a:srgbClr val="000000"/>
                </a:solidFill>
                <a:highlight>
                  <a:srgbClr val="FFFFFF"/>
                </a:highlight>
                <a:latin typeface="Consolas" panose="020B0609020204030204" pitchFamily="49" charset="0"/>
              </a:rPr>
              <a:t>.input</a:t>
            </a:r>
            <a:r>
              <a:rPr lang="en-US" sz="1800" dirty="0">
                <a:solidFill>
                  <a:srgbClr val="000000"/>
                </a:solidFill>
                <a:highlight>
                  <a:srgbClr val="FFFFFF"/>
                </a:highlight>
                <a:latin typeface="Consolas" panose="020B0609020204030204" pitchFamily="49" charset="0"/>
              </a:rPr>
              <a:t> = </a:t>
            </a:r>
            <a:r>
              <a:rPr lang="en-US" sz="1800" dirty="0">
                <a:solidFill>
                  <a:srgbClr val="808080"/>
                </a:solidFill>
                <a:highlight>
                  <a:srgbClr val="FFFFFF"/>
                </a:highlight>
                <a:latin typeface="Consolas" panose="020B0609020204030204" pitchFamily="49" charset="0"/>
              </a:rPr>
              <a:t>input</a:t>
            </a:r>
            <a:endParaRPr lang="en-US" sz="1800" dirty="0">
              <a:solidFill>
                <a:srgbClr val="000000"/>
              </a:solidFill>
              <a:highlight>
                <a:srgbClr val="FFFFFF"/>
              </a:highlight>
              <a:latin typeface="Consolas" panose="020B0609020204030204" pitchFamily="49" charset="0"/>
            </a:endParaRPr>
          </a:p>
          <a:p>
            <a:pPr>
              <a:spcBef>
                <a:spcPts val="0"/>
              </a:spcBef>
            </a:pPr>
            <a:endParaRPr lang="en-US" sz="1800" dirty="0">
              <a:solidFill>
                <a:srgbClr val="000000"/>
              </a:solidFill>
              <a:highlight>
                <a:srgbClr val="FFFFFF"/>
              </a:highlight>
              <a:latin typeface="Consolas" panose="020B0609020204030204" pitchFamily="49" charset="0"/>
            </a:endParaRPr>
          </a:p>
          <a:p>
            <a:pPr>
              <a:spcBef>
                <a:spcPts val="0"/>
              </a:spcBef>
            </a:pPr>
            <a:r>
              <a:rPr lang="en-US" sz="1800" dirty="0">
                <a:solidFill>
                  <a:srgbClr val="000000"/>
                </a:solidFill>
                <a:highlight>
                  <a:srgbClr val="FFFFFF"/>
                </a:highlight>
                <a:latin typeface="Consolas" panose="020B0609020204030204" pitchFamily="49" charset="0"/>
              </a:rPr>
              <a:t>    </a:t>
            </a:r>
            <a:r>
              <a:rPr lang="en-US" sz="1800" dirty="0" err="1">
                <a:solidFill>
                  <a:srgbClr val="0000FF"/>
                </a:solidFill>
                <a:highlight>
                  <a:srgbClr val="FFFFFF"/>
                </a:highlight>
                <a:latin typeface="Consolas" panose="020B0609020204030204" pitchFamily="49" charset="0"/>
              </a:rPr>
              <a:t>def</a:t>
            </a:r>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process_slow</a:t>
            </a:r>
            <a:r>
              <a:rPr lang="en-US" sz="1800" dirty="0">
                <a:solidFill>
                  <a:srgbClr val="000000"/>
                </a:solidFill>
                <a:highlight>
                  <a:srgbClr val="FFFFFF"/>
                </a:highlight>
                <a:latin typeface="Consolas" panose="020B0609020204030204" pitchFamily="49" charset="0"/>
              </a:rPr>
              <a:t>(</a:t>
            </a:r>
            <a:r>
              <a:rPr lang="en-US" sz="1800" dirty="0">
                <a:solidFill>
                  <a:srgbClr val="808080"/>
                </a:solidFill>
                <a:highlight>
                  <a:srgbClr val="FFFFFF"/>
                </a:highlight>
                <a:latin typeface="Consolas" panose="020B0609020204030204" pitchFamily="49" charset="0"/>
              </a:rPr>
              <a:t>self</a:t>
            </a:r>
            <a:r>
              <a:rPr lang="en-US" sz="1800" dirty="0">
                <a:solidFill>
                  <a:srgbClr val="000000"/>
                </a:solidFill>
                <a:highlight>
                  <a:srgbClr val="FFFFFF"/>
                </a:highlight>
                <a:latin typeface="Consolas" panose="020B0609020204030204" pitchFamily="49" charset="0"/>
              </a:rPr>
              <a:t>):</a:t>
            </a:r>
          </a:p>
          <a:p>
            <a:pPr>
              <a:spcBef>
                <a:spcPts val="0"/>
              </a:spcBef>
            </a:pPr>
            <a:r>
              <a:rPr lang="en-US" sz="1800" dirty="0">
                <a:solidFill>
                  <a:srgbClr val="000000"/>
                </a:solidFill>
                <a:highlight>
                  <a:srgbClr val="FFFFFF"/>
                </a:highlight>
                <a:latin typeface="Consolas" panose="020B0609020204030204" pitchFamily="49" charset="0"/>
              </a:rPr>
              <a:t>        result = </a:t>
            </a:r>
            <a:r>
              <a:rPr lang="en-US" sz="1800" dirty="0">
                <a:solidFill>
                  <a:srgbClr val="A31515"/>
                </a:solidFill>
                <a:highlight>
                  <a:srgbClr val="FFFFFF"/>
                </a:highlight>
                <a:latin typeface="Consolas" panose="020B0609020204030204" pitchFamily="49" charset="0"/>
              </a:rPr>
              <a:t>''</a:t>
            </a:r>
            <a:endParaRPr lang="en-US" sz="1800" dirty="0">
              <a:solidFill>
                <a:srgbClr val="000000"/>
              </a:solidFill>
              <a:highlight>
                <a:srgbClr val="FFFFFF"/>
              </a:highlight>
              <a:latin typeface="Consolas" panose="020B0609020204030204" pitchFamily="49" charset="0"/>
            </a:endParaRPr>
          </a:p>
          <a:p>
            <a:pPr>
              <a:spcBef>
                <a:spcPts val="0"/>
              </a:spcBef>
            </a:pPr>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for</a:t>
            </a:r>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ch</a:t>
            </a:r>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in</a:t>
            </a:r>
            <a:r>
              <a:rPr lang="en-US" sz="1800" dirty="0">
                <a:solidFill>
                  <a:srgbClr val="000000"/>
                </a:solidFill>
                <a:highlight>
                  <a:srgbClr val="FFFFFF"/>
                </a:highlight>
                <a:latin typeface="Consolas" panose="020B0609020204030204" pitchFamily="49" charset="0"/>
              </a:rPr>
              <a:t> </a:t>
            </a:r>
            <a:r>
              <a:rPr lang="en-US" sz="1800" dirty="0" err="1">
                <a:solidFill>
                  <a:srgbClr val="808080"/>
                </a:solidFill>
                <a:highlight>
                  <a:srgbClr val="FFFFFF"/>
                </a:highlight>
                <a:latin typeface="Consolas" panose="020B0609020204030204" pitchFamily="49" charset="0"/>
              </a:rPr>
              <a:t>self</a:t>
            </a:r>
            <a:r>
              <a:rPr lang="en-US" sz="1800" dirty="0" err="1">
                <a:solidFill>
                  <a:srgbClr val="000000"/>
                </a:solidFill>
                <a:highlight>
                  <a:srgbClr val="FFFFFF"/>
                </a:highlight>
                <a:latin typeface="Consolas" panose="020B0609020204030204" pitchFamily="49" charset="0"/>
              </a:rPr>
              <a:t>.input</a:t>
            </a:r>
            <a:r>
              <a:rPr lang="en-US" sz="1800" dirty="0">
                <a:solidFill>
                  <a:srgbClr val="000000"/>
                </a:solidFill>
                <a:highlight>
                  <a:srgbClr val="FFFFFF"/>
                </a:highlight>
                <a:latin typeface="Consolas" panose="020B0609020204030204" pitchFamily="49" charset="0"/>
              </a:rPr>
              <a:t>:</a:t>
            </a:r>
          </a:p>
          <a:p>
            <a:pPr>
              <a:spcBef>
                <a:spcPts val="0"/>
              </a:spcBef>
            </a:pPr>
            <a:r>
              <a:rPr lang="en-US" sz="1800" dirty="0">
                <a:solidFill>
                  <a:srgbClr val="000000"/>
                </a:solidFill>
                <a:highlight>
                  <a:srgbClr val="FFFFFF"/>
                </a:highlight>
                <a:latin typeface="Consolas" panose="020B0609020204030204" pitchFamily="49" charset="0"/>
              </a:rPr>
              <a:t>            result += </a:t>
            </a:r>
            <a:r>
              <a:rPr lang="en-US" sz="1800" dirty="0" err="1">
                <a:solidFill>
                  <a:srgbClr val="808080"/>
                </a:solidFill>
                <a:highlight>
                  <a:srgbClr val="FFFFFF"/>
                </a:highlight>
                <a:latin typeface="Consolas" panose="020B0609020204030204" pitchFamily="49" charset="0"/>
              </a:rPr>
              <a:t>self</a:t>
            </a:r>
            <a:r>
              <a:rPr lang="en-US" sz="1800" dirty="0" err="1">
                <a:solidFill>
                  <a:srgbClr val="000000"/>
                </a:solidFill>
                <a:highlight>
                  <a:srgbClr val="FFFFFF"/>
                </a:highlight>
                <a:latin typeface="Consolas" panose="020B0609020204030204" pitchFamily="49" charset="0"/>
              </a:rPr>
              <a:t>.CHAR_MAP.get</a:t>
            </a:r>
            <a:r>
              <a:rPr lang="en-US" sz="1800" dirty="0">
                <a:solidFill>
                  <a:srgbClr val="000000"/>
                </a:solidFill>
                <a:highlight>
                  <a:srgbClr val="FFFFFF"/>
                </a:highlight>
                <a:latin typeface="Consolas" panose="020B0609020204030204" pitchFamily="49" charset="0"/>
              </a:rPr>
              <a:t>(</a:t>
            </a:r>
            <a:r>
              <a:rPr lang="en-US" sz="1800" dirty="0" err="1">
                <a:solidFill>
                  <a:srgbClr val="000000"/>
                </a:solidFill>
                <a:highlight>
                  <a:srgbClr val="FFFFFF"/>
                </a:highlight>
                <a:latin typeface="Consolas" panose="020B0609020204030204" pitchFamily="49" charset="0"/>
              </a:rPr>
              <a:t>ch</a:t>
            </a:r>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ch</a:t>
            </a:r>
            <a:r>
              <a:rPr lang="en-US" sz="1800" dirty="0">
                <a:solidFill>
                  <a:srgbClr val="000000"/>
                </a:solidFill>
                <a:highlight>
                  <a:srgbClr val="FFFFFF"/>
                </a:highlight>
                <a:latin typeface="Consolas" panose="020B0609020204030204" pitchFamily="49" charset="0"/>
              </a:rPr>
              <a:t>)</a:t>
            </a:r>
          </a:p>
          <a:p>
            <a:pPr>
              <a:spcBef>
                <a:spcPts val="0"/>
              </a:spcBef>
            </a:pPr>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return</a:t>
            </a:r>
            <a:r>
              <a:rPr lang="en-US" sz="1800" dirty="0">
                <a:solidFill>
                  <a:srgbClr val="000000"/>
                </a:solidFill>
                <a:highlight>
                  <a:srgbClr val="FFFFFF"/>
                </a:highlight>
                <a:latin typeface="Consolas" panose="020B0609020204030204" pitchFamily="49" charset="0"/>
              </a:rPr>
              <a:t> result</a:t>
            </a:r>
          </a:p>
          <a:p>
            <a:pPr>
              <a:spcBef>
                <a:spcPts val="0"/>
              </a:spcBef>
            </a:pPr>
            <a:endParaRPr lang="en-US" sz="1800" dirty="0">
              <a:solidFill>
                <a:srgbClr val="000000"/>
              </a:solidFill>
              <a:highlight>
                <a:srgbClr val="FFFFFF"/>
              </a:highlight>
              <a:latin typeface="Consolas" panose="020B0609020204030204" pitchFamily="49" charset="0"/>
            </a:endParaRPr>
          </a:p>
          <a:p>
            <a:pPr>
              <a:spcBef>
                <a:spcPts val="0"/>
              </a:spcBef>
            </a:pPr>
            <a:r>
              <a:rPr lang="en-US" sz="1800" dirty="0">
                <a:solidFill>
                  <a:srgbClr val="000000"/>
                </a:solidFill>
                <a:highlight>
                  <a:srgbClr val="FFFFFF"/>
                </a:highlight>
                <a:latin typeface="Consolas" panose="020B0609020204030204" pitchFamily="49" charset="0"/>
              </a:rPr>
              <a:t>    </a:t>
            </a:r>
            <a:r>
              <a:rPr lang="en-US" sz="1800" dirty="0" err="1">
                <a:solidFill>
                  <a:srgbClr val="0000FF"/>
                </a:solidFill>
                <a:highlight>
                  <a:srgbClr val="FFFFFF"/>
                </a:highlight>
                <a:latin typeface="Consolas" panose="020B0609020204030204" pitchFamily="49" charset="0"/>
              </a:rPr>
              <a:t>def</a:t>
            </a:r>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process_fast</a:t>
            </a:r>
            <a:r>
              <a:rPr lang="en-US" sz="1800" dirty="0">
                <a:solidFill>
                  <a:srgbClr val="000000"/>
                </a:solidFill>
                <a:highlight>
                  <a:srgbClr val="FFFFFF"/>
                </a:highlight>
                <a:latin typeface="Consolas" panose="020B0609020204030204" pitchFamily="49" charset="0"/>
              </a:rPr>
              <a:t>(</a:t>
            </a:r>
            <a:r>
              <a:rPr lang="en-US" sz="1800" dirty="0">
                <a:solidFill>
                  <a:srgbClr val="808080"/>
                </a:solidFill>
                <a:highlight>
                  <a:srgbClr val="FFFFFF"/>
                </a:highlight>
                <a:latin typeface="Consolas" panose="020B0609020204030204" pitchFamily="49" charset="0"/>
              </a:rPr>
              <a:t>self</a:t>
            </a:r>
            <a:r>
              <a:rPr lang="en-US" sz="1800" dirty="0">
                <a:solidFill>
                  <a:srgbClr val="000000"/>
                </a:solidFill>
                <a:highlight>
                  <a:srgbClr val="FFFFFF"/>
                </a:highlight>
                <a:latin typeface="Consolas" panose="020B0609020204030204" pitchFamily="49" charset="0"/>
              </a:rPr>
              <a:t>):</a:t>
            </a:r>
          </a:p>
          <a:p>
            <a:pPr>
              <a:spcBef>
                <a:spcPts val="0"/>
              </a:spcBef>
            </a:pPr>
            <a:r>
              <a:rPr lang="en-US" sz="1800" dirty="0">
                <a:solidFill>
                  <a:srgbClr val="000000"/>
                </a:solidFill>
                <a:highlight>
                  <a:srgbClr val="FFFFFF"/>
                </a:highlight>
                <a:latin typeface="Consolas" panose="020B0609020204030204" pitchFamily="49" charset="0"/>
              </a:rPr>
              <a:t>        result = []</a:t>
            </a:r>
          </a:p>
          <a:p>
            <a:pPr>
              <a:spcBef>
                <a:spcPts val="0"/>
              </a:spcBef>
            </a:pPr>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for</a:t>
            </a:r>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ch</a:t>
            </a:r>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in</a:t>
            </a:r>
            <a:r>
              <a:rPr lang="en-US" sz="1800" dirty="0">
                <a:solidFill>
                  <a:srgbClr val="000000"/>
                </a:solidFill>
                <a:highlight>
                  <a:srgbClr val="FFFFFF"/>
                </a:highlight>
                <a:latin typeface="Consolas" panose="020B0609020204030204" pitchFamily="49" charset="0"/>
              </a:rPr>
              <a:t> </a:t>
            </a:r>
            <a:r>
              <a:rPr lang="en-US" sz="1800" dirty="0" err="1">
                <a:solidFill>
                  <a:srgbClr val="808080"/>
                </a:solidFill>
                <a:highlight>
                  <a:srgbClr val="FFFFFF"/>
                </a:highlight>
                <a:latin typeface="Consolas" panose="020B0609020204030204" pitchFamily="49" charset="0"/>
              </a:rPr>
              <a:t>self</a:t>
            </a:r>
            <a:r>
              <a:rPr lang="en-US" sz="1800" dirty="0" err="1">
                <a:solidFill>
                  <a:srgbClr val="000000"/>
                </a:solidFill>
                <a:highlight>
                  <a:srgbClr val="FFFFFF"/>
                </a:highlight>
                <a:latin typeface="Consolas" panose="020B0609020204030204" pitchFamily="49" charset="0"/>
              </a:rPr>
              <a:t>.input</a:t>
            </a:r>
            <a:r>
              <a:rPr lang="en-US" sz="1800" dirty="0">
                <a:solidFill>
                  <a:srgbClr val="000000"/>
                </a:solidFill>
                <a:highlight>
                  <a:srgbClr val="FFFFFF"/>
                </a:highlight>
                <a:latin typeface="Consolas" panose="020B0609020204030204" pitchFamily="49" charset="0"/>
              </a:rPr>
              <a:t>:</a:t>
            </a:r>
          </a:p>
          <a:p>
            <a:pPr>
              <a:spcBef>
                <a:spcPts val="0"/>
              </a:spcBef>
            </a:pPr>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result.append</a:t>
            </a:r>
            <a:r>
              <a:rPr lang="en-US" sz="1800" dirty="0">
                <a:solidFill>
                  <a:srgbClr val="000000"/>
                </a:solidFill>
                <a:highlight>
                  <a:srgbClr val="FFFFFF"/>
                </a:highlight>
                <a:latin typeface="Consolas" panose="020B0609020204030204" pitchFamily="49" charset="0"/>
              </a:rPr>
              <a:t>(</a:t>
            </a:r>
            <a:r>
              <a:rPr lang="en-US" sz="1800" dirty="0" err="1">
                <a:solidFill>
                  <a:srgbClr val="808080"/>
                </a:solidFill>
                <a:highlight>
                  <a:srgbClr val="FFFFFF"/>
                </a:highlight>
                <a:latin typeface="Consolas" panose="020B0609020204030204" pitchFamily="49" charset="0"/>
              </a:rPr>
              <a:t>self</a:t>
            </a:r>
            <a:r>
              <a:rPr lang="en-US" sz="1800" dirty="0" err="1">
                <a:solidFill>
                  <a:srgbClr val="000000"/>
                </a:solidFill>
                <a:highlight>
                  <a:srgbClr val="FFFFFF"/>
                </a:highlight>
                <a:latin typeface="Consolas" panose="020B0609020204030204" pitchFamily="49" charset="0"/>
              </a:rPr>
              <a:t>.CHAR_MAP.get</a:t>
            </a:r>
            <a:r>
              <a:rPr lang="en-US" sz="1800" dirty="0">
                <a:solidFill>
                  <a:srgbClr val="000000"/>
                </a:solidFill>
                <a:highlight>
                  <a:srgbClr val="FFFFFF"/>
                </a:highlight>
                <a:latin typeface="Consolas" panose="020B0609020204030204" pitchFamily="49" charset="0"/>
              </a:rPr>
              <a:t>(</a:t>
            </a:r>
            <a:r>
              <a:rPr lang="en-US" sz="1800" dirty="0" err="1">
                <a:solidFill>
                  <a:srgbClr val="000000"/>
                </a:solidFill>
                <a:highlight>
                  <a:srgbClr val="FFFFFF"/>
                </a:highlight>
                <a:latin typeface="Consolas" panose="020B0609020204030204" pitchFamily="49" charset="0"/>
              </a:rPr>
              <a:t>ch</a:t>
            </a:r>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ch</a:t>
            </a:r>
            <a:r>
              <a:rPr lang="en-US" sz="1800" dirty="0">
                <a:solidFill>
                  <a:srgbClr val="000000"/>
                </a:solidFill>
                <a:highlight>
                  <a:srgbClr val="FFFFFF"/>
                </a:highlight>
                <a:latin typeface="Consolas" panose="020B0609020204030204" pitchFamily="49" charset="0"/>
              </a:rPr>
              <a:t>))</a:t>
            </a:r>
          </a:p>
          <a:p>
            <a:pPr>
              <a:spcBef>
                <a:spcPts val="0"/>
              </a:spcBef>
            </a:pPr>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return</a:t>
            </a:r>
            <a:r>
              <a:rPr lang="en-US" sz="1800" dirty="0">
                <a:solidFill>
                  <a:srgbClr val="000000"/>
                </a:solidFill>
                <a:highlight>
                  <a:srgbClr val="FFFFFF"/>
                </a:highlight>
                <a:latin typeface="Consolas" panose="020B0609020204030204" pitchFamily="49" charset="0"/>
              </a:rPr>
              <a:t> </a:t>
            </a:r>
            <a:r>
              <a:rPr lang="en-US" sz="1800" dirty="0">
                <a:solidFill>
                  <a:srgbClr val="A31515"/>
                </a:solidFill>
                <a:highlight>
                  <a:srgbClr val="FFFFFF"/>
                </a:highlight>
                <a:latin typeface="Consolas" panose="020B0609020204030204" pitchFamily="49" charset="0"/>
              </a:rPr>
              <a:t>''</a:t>
            </a:r>
            <a:r>
              <a:rPr lang="en-US" sz="1800" dirty="0">
                <a:solidFill>
                  <a:srgbClr val="000000"/>
                </a:solidFill>
                <a:highlight>
                  <a:srgbClr val="FFFFFF"/>
                </a:highlight>
                <a:latin typeface="Consolas" panose="020B0609020204030204" pitchFamily="49" charset="0"/>
              </a:rPr>
              <a:t>.join(result</a:t>
            </a:r>
            <a:r>
              <a:rPr lang="en-US" sz="1800" dirty="0" smtClean="0">
                <a:solidFill>
                  <a:srgbClr val="000000"/>
                </a:solidFill>
                <a:highlight>
                  <a:srgbClr val="FFFFFF"/>
                </a:highlight>
                <a:latin typeface="Consolas" panose="020B0609020204030204" pitchFamily="49" charset="0"/>
              </a:rPr>
              <a:t>)</a:t>
            </a:r>
          </a:p>
        </p:txBody>
      </p:sp>
      <p:sp>
        <p:nvSpPr>
          <p:cNvPr id="3" name="Slide Number Placeholder 2"/>
          <p:cNvSpPr>
            <a:spLocks noGrp="1"/>
          </p:cNvSpPr>
          <p:nvPr>
            <p:ph type="sldNum" sz="quarter" idx="12"/>
          </p:nvPr>
        </p:nvSpPr>
        <p:spPr/>
        <p:txBody>
          <a:bodyPr/>
          <a:lstStyle/>
          <a:p>
            <a:fld id="{EE2556C5-CE8C-6547-B838-EA80C61A4AF7}" type="slidenum">
              <a:rPr lang="en-US" smtClean="0"/>
              <a:pPr/>
              <a:t>8</a:t>
            </a:fld>
            <a:endParaRPr lang="en-US" dirty="0"/>
          </a:p>
        </p:txBody>
      </p:sp>
      <p:sp>
        <p:nvSpPr>
          <p:cNvPr id="4" name="Title 3"/>
          <p:cNvSpPr>
            <a:spLocks noGrp="1"/>
          </p:cNvSpPr>
          <p:nvPr>
            <p:ph type="title"/>
          </p:nvPr>
        </p:nvSpPr>
        <p:spPr/>
        <p:txBody>
          <a:bodyPr/>
          <a:lstStyle/>
          <a:p>
            <a:r>
              <a:rPr lang="en-US" dirty="0" smtClean="0"/>
              <a:t>Python example to profile: </a:t>
            </a:r>
            <a:r>
              <a:rPr lang="en-US" b="1" dirty="0" smtClean="0">
                <a:solidFill>
                  <a:schemeClr val="tx1"/>
                </a:solidFill>
              </a:rPr>
              <a:t>demo.py</a:t>
            </a:r>
            <a:endParaRPr lang="ru-RU" b="1" dirty="0">
              <a:solidFill>
                <a:schemeClr val="tx1"/>
              </a:solidFill>
            </a:endParaRPr>
          </a:p>
        </p:txBody>
      </p:sp>
    </p:spTree>
    <p:extLst>
      <p:ext uri="{BB962C8B-B14F-4D97-AF65-F5344CB8AC3E}">
        <p14:creationId xmlns:p14="http://schemas.microsoft.com/office/powerpoint/2010/main" val="27734114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5614" y="1601789"/>
            <a:ext cx="8228012" cy="4268663"/>
          </a:xfrm>
        </p:spPr>
        <p:txBody>
          <a:bodyPr>
            <a:normAutofit fontScale="85000" lnSpcReduction="20000"/>
          </a:bodyPr>
          <a:lstStyle/>
          <a:p>
            <a:pPr>
              <a:lnSpc>
                <a:spcPct val="120000"/>
              </a:lnSpc>
              <a:spcBef>
                <a:spcPts val="0"/>
              </a:spcBef>
            </a:pPr>
            <a:r>
              <a:rPr lang="en-US" sz="1800" dirty="0">
                <a:solidFill>
                  <a:srgbClr val="0000FF"/>
                </a:solidFill>
                <a:highlight>
                  <a:srgbClr val="FFFFFF"/>
                </a:highlight>
                <a:latin typeface="Consolas" panose="020B0609020204030204" pitchFamily="49" charset="0"/>
              </a:rPr>
              <a:t>import</a:t>
            </a:r>
            <a:r>
              <a:rPr lang="en-US" sz="1800" dirty="0">
                <a:solidFill>
                  <a:srgbClr val="000000"/>
                </a:solidFill>
                <a:highlight>
                  <a:srgbClr val="FFFFFF"/>
                </a:highlight>
                <a:latin typeface="Consolas" panose="020B0609020204030204" pitchFamily="49" charset="0"/>
              </a:rPr>
              <a:t> </a:t>
            </a:r>
            <a:r>
              <a:rPr lang="en-US" sz="1800" dirty="0">
                <a:solidFill>
                  <a:srgbClr val="6F008A"/>
                </a:solidFill>
                <a:highlight>
                  <a:srgbClr val="FFFFFF"/>
                </a:highlight>
                <a:latin typeface="Consolas" panose="020B0609020204030204" pitchFamily="49" charset="0"/>
              </a:rPr>
              <a:t>demo</a:t>
            </a:r>
            <a:endParaRPr lang="en-US" sz="1800" dirty="0">
              <a:solidFill>
                <a:srgbClr val="000000"/>
              </a:solidFill>
              <a:highlight>
                <a:srgbClr val="FFFFFF"/>
              </a:highlight>
              <a:latin typeface="Consolas" panose="020B0609020204030204" pitchFamily="49" charset="0"/>
            </a:endParaRPr>
          </a:p>
          <a:p>
            <a:pPr>
              <a:lnSpc>
                <a:spcPct val="120000"/>
              </a:lnSpc>
              <a:spcBef>
                <a:spcPts val="0"/>
              </a:spcBef>
            </a:pPr>
            <a:r>
              <a:rPr lang="en-US" sz="1800" dirty="0">
                <a:solidFill>
                  <a:srgbClr val="0000FF"/>
                </a:solidFill>
                <a:highlight>
                  <a:srgbClr val="FFFFFF"/>
                </a:highlight>
                <a:latin typeface="Consolas" panose="020B0609020204030204" pitchFamily="49" charset="0"/>
              </a:rPr>
              <a:t>import</a:t>
            </a:r>
            <a:r>
              <a:rPr lang="en-US" sz="1800" dirty="0">
                <a:solidFill>
                  <a:srgbClr val="000000"/>
                </a:solidFill>
                <a:highlight>
                  <a:srgbClr val="FFFFFF"/>
                </a:highlight>
                <a:latin typeface="Consolas" panose="020B0609020204030204" pitchFamily="49" charset="0"/>
              </a:rPr>
              <a:t> </a:t>
            </a:r>
            <a:r>
              <a:rPr lang="en-US" sz="1800" dirty="0">
                <a:solidFill>
                  <a:srgbClr val="6F008A"/>
                </a:solidFill>
                <a:highlight>
                  <a:srgbClr val="FFFFFF"/>
                </a:highlight>
                <a:latin typeface="Consolas" panose="020B0609020204030204" pitchFamily="49" charset="0"/>
              </a:rPr>
              <a:t>time</a:t>
            </a:r>
            <a:endParaRPr lang="en-US" sz="1800" dirty="0">
              <a:solidFill>
                <a:srgbClr val="000000"/>
              </a:solidFill>
              <a:highlight>
                <a:srgbClr val="FFFFFF"/>
              </a:highlight>
              <a:latin typeface="Consolas" panose="020B0609020204030204" pitchFamily="49" charset="0"/>
            </a:endParaRPr>
          </a:p>
          <a:p>
            <a:pPr>
              <a:lnSpc>
                <a:spcPct val="120000"/>
              </a:lnSpc>
              <a:spcBef>
                <a:spcPts val="0"/>
              </a:spcBef>
            </a:pPr>
            <a:endParaRPr lang="en-US" sz="1800" dirty="0">
              <a:solidFill>
                <a:srgbClr val="000000"/>
              </a:solidFill>
              <a:highlight>
                <a:srgbClr val="FFFFFF"/>
              </a:highlight>
              <a:latin typeface="Consolas" panose="020B0609020204030204" pitchFamily="49" charset="0"/>
            </a:endParaRPr>
          </a:p>
          <a:p>
            <a:pPr>
              <a:lnSpc>
                <a:spcPct val="120000"/>
              </a:lnSpc>
              <a:spcBef>
                <a:spcPts val="0"/>
              </a:spcBef>
            </a:pPr>
            <a:r>
              <a:rPr lang="en-US" sz="1800" dirty="0" err="1">
                <a:solidFill>
                  <a:srgbClr val="0000FF"/>
                </a:solidFill>
                <a:highlight>
                  <a:srgbClr val="FFFFFF"/>
                </a:highlight>
                <a:latin typeface="Consolas" panose="020B0609020204030204" pitchFamily="49" charset="0"/>
              </a:rPr>
              <a:t>def</a:t>
            </a:r>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slow_encode</a:t>
            </a:r>
            <a:r>
              <a:rPr lang="en-US" sz="1800" dirty="0">
                <a:solidFill>
                  <a:srgbClr val="000000"/>
                </a:solidFill>
                <a:highlight>
                  <a:srgbClr val="FFFFFF"/>
                </a:highlight>
                <a:latin typeface="Consolas" panose="020B0609020204030204" pitchFamily="49" charset="0"/>
              </a:rPr>
              <a:t>(</a:t>
            </a:r>
            <a:r>
              <a:rPr lang="en-US" sz="1800" dirty="0">
                <a:solidFill>
                  <a:srgbClr val="808080"/>
                </a:solidFill>
                <a:highlight>
                  <a:srgbClr val="FFFFFF"/>
                </a:highlight>
                <a:latin typeface="Consolas" panose="020B0609020204030204" pitchFamily="49" charset="0"/>
              </a:rPr>
              <a:t>input</a:t>
            </a:r>
            <a:r>
              <a:rPr lang="en-US" sz="1800" dirty="0">
                <a:solidFill>
                  <a:srgbClr val="000000"/>
                </a:solidFill>
                <a:highlight>
                  <a:srgbClr val="FFFFFF"/>
                </a:highlight>
                <a:latin typeface="Consolas" panose="020B0609020204030204" pitchFamily="49" charset="0"/>
              </a:rPr>
              <a:t>):</a:t>
            </a:r>
          </a:p>
          <a:p>
            <a:pPr>
              <a:lnSpc>
                <a:spcPct val="120000"/>
              </a:lnSpc>
              <a:spcBef>
                <a:spcPts val="0"/>
              </a:spcBef>
            </a:pPr>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return</a:t>
            </a:r>
            <a:r>
              <a:rPr lang="en-US" sz="1800" dirty="0">
                <a:solidFill>
                  <a:srgbClr val="000000"/>
                </a:solidFill>
                <a:highlight>
                  <a:srgbClr val="FFFFFF"/>
                </a:highlight>
                <a:latin typeface="Consolas" panose="020B0609020204030204" pitchFamily="49" charset="0"/>
              </a:rPr>
              <a:t> </a:t>
            </a:r>
            <a:r>
              <a:rPr lang="en-US" sz="1800" dirty="0" err="1">
                <a:solidFill>
                  <a:srgbClr val="6F008A"/>
                </a:solidFill>
                <a:highlight>
                  <a:srgbClr val="FFFFFF"/>
                </a:highlight>
                <a:latin typeface="Consolas" panose="020B0609020204030204" pitchFamily="49" charset="0"/>
              </a:rPr>
              <a:t>demo</a:t>
            </a:r>
            <a:r>
              <a:rPr lang="en-US" sz="1800" dirty="0" err="1">
                <a:solidFill>
                  <a:srgbClr val="000000"/>
                </a:solidFill>
                <a:highlight>
                  <a:srgbClr val="FFFFFF"/>
                </a:highlight>
                <a:latin typeface="Consolas" panose="020B0609020204030204" pitchFamily="49" charset="0"/>
              </a:rPr>
              <a:t>.</a:t>
            </a:r>
            <a:r>
              <a:rPr lang="en-US" sz="1800" dirty="0" err="1">
                <a:solidFill>
                  <a:srgbClr val="2B91AF"/>
                </a:solidFill>
                <a:highlight>
                  <a:srgbClr val="FFFFFF"/>
                </a:highlight>
                <a:latin typeface="Consolas" panose="020B0609020204030204" pitchFamily="49" charset="0"/>
              </a:rPr>
              <a:t>Encoder</a:t>
            </a:r>
            <a:r>
              <a:rPr lang="en-US" sz="1800" dirty="0">
                <a:solidFill>
                  <a:srgbClr val="000000"/>
                </a:solidFill>
                <a:highlight>
                  <a:srgbClr val="FFFFFF"/>
                </a:highlight>
                <a:latin typeface="Consolas" panose="020B0609020204030204" pitchFamily="49" charset="0"/>
              </a:rPr>
              <a:t>(</a:t>
            </a:r>
            <a:r>
              <a:rPr lang="en-US" sz="1800" dirty="0">
                <a:solidFill>
                  <a:srgbClr val="808080"/>
                </a:solidFill>
                <a:highlight>
                  <a:srgbClr val="FFFFFF"/>
                </a:highlight>
                <a:latin typeface="Consolas" panose="020B0609020204030204" pitchFamily="49" charset="0"/>
              </a:rPr>
              <a:t>input</a:t>
            </a:r>
            <a:r>
              <a:rPr lang="en-US" sz="1800" dirty="0">
                <a:solidFill>
                  <a:srgbClr val="000000"/>
                </a:solidFill>
                <a:highlight>
                  <a:srgbClr val="FFFFFF"/>
                </a:highlight>
                <a:latin typeface="Consolas" panose="020B0609020204030204" pitchFamily="49" charset="0"/>
              </a:rPr>
              <a:t>).</a:t>
            </a:r>
            <a:r>
              <a:rPr lang="en-US" sz="1800" dirty="0" err="1">
                <a:solidFill>
                  <a:srgbClr val="000000"/>
                </a:solidFill>
                <a:highlight>
                  <a:srgbClr val="FFFFFF"/>
                </a:highlight>
                <a:latin typeface="Consolas" panose="020B0609020204030204" pitchFamily="49" charset="0"/>
              </a:rPr>
              <a:t>process_slow</a:t>
            </a:r>
            <a:r>
              <a:rPr lang="en-US" sz="1800" dirty="0">
                <a:solidFill>
                  <a:srgbClr val="000000"/>
                </a:solidFill>
                <a:highlight>
                  <a:srgbClr val="FFFFFF"/>
                </a:highlight>
                <a:latin typeface="Consolas" panose="020B0609020204030204" pitchFamily="49" charset="0"/>
              </a:rPr>
              <a:t>()</a:t>
            </a:r>
          </a:p>
          <a:p>
            <a:pPr>
              <a:lnSpc>
                <a:spcPct val="120000"/>
              </a:lnSpc>
              <a:spcBef>
                <a:spcPts val="0"/>
              </a:spcBef>
            </a:pPr>
            <a:endParaRPr lang="en-US" sz="1800" dirty="0">
              <a:solidFill>
                <a:srgbClr val="000000"/>
              </a:solidFill>
              <a:highlight>
                <a:srgbClr val="FFFFFF"/>
              </a:highlight>
              <a:latin typeface="Consolas" panose="020B0609020204030204" pitchFamily="49" charset="0"/>
            </a:endParaRPr>
          </a:p>
          <a:p>
            <a:pPr>
              <a:lnSpc>
                <a:spcPct val="120000"/>
              </a:lnSpc>
              <a:spcBef>
                <a:spcPts val="0"/>
              </a:spcBef>
            </a:pPr>
            <a:r>
              <a:rPr lang="en-US" sz="1800" dirty="0" err="1">
                <a:solidFill>
                  <a:srgbClr val="0000FF"/>
                </a:solidFill>
                <a:highlight>
                  <a:srgbClr val="FFFFFF"/>
                </a:highlight>
                <a:latin typeface="Consolas" panose="020B0609020204030204" pitchFamily="49" charset="0"/>
              </a:rPr>
              <a:t>def</a:t>
            </a:r>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fast_encode</a:t>
            </a:r>
            <a:r>
              <a:rPr lang="en-US" sz="1800" dirty="0">
                <a:solidFill>
                  <a:srgbClr val="000000"/>
                </a:solidFill>
                <a:highlight>
                  <a:srgbClr val="FFFFFF"/>
                </a:highlight>
                <a:latin typeface="Consolas" panose="020B0609020204030204" pitchFamily="49" charset="0"/>
              </a:rPr>
              <a:t>(</a:t>
            </a:r>
            <a:r>
              <a:rPr lang="en-US" sz="1800" dirty="0">
                <a:solidFill>
                  <a:srgbClr val="808080"/>
                </a:solidFill>
                <a:highlight>
                  <a:srgbClr val="FFFFFF"/>
                </a:highlight>
                <a:latin typeface="Consolas" panose="020B0609020204030204" pitchFamily="49" charset="0"/>
              </a:rPr>
              <a:t>input</a:t>
            </a:r>
            <a:r>
              <a:rPr lang="en-US" sz="1800" dirty="0">
                <a:solidFill>
                  <a:srgbClr val="000000"/>
                </a:solidFill>
                <a:highlight>
                  <a:srgbClr val="FFFFFF"/>
                </a:highlight>
                <a:latin typeface="Consolas" panose="020B0609020204030204" pitchFamily="49" charset="0"/>
              </a:rPr>
              <a:t>):</a:t>
            </a:r>
          </a:p>
          <a:p>
            <a:pPr>
              <a:lnSpc>
                <a:spcPct val="120000"/>
              </a:lnSpc>
              <a:spcBef>
                <a:spcPts val="0"/>
              </a:spcBef>
            </a:pPr>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return</a:t>
            </a:r>
            <a:r>
              <a:rPr lang="en-US" sz="1800" dirty="0">
                <a:solidFill>
                  <a:srgbClr val="000000"/>
                </a:solidFill>
                <a:highlight>
                  <a:srgbClr val="FFFFFF"/>
                </a:highlight>
                <a:latin typeface="Consolas" panose="020B0609020204030204" pitchFamily="49" charset="0"/>
              </a:rPr>
              <a:t> </a:t>
            </a:r>
            <a:r>
              <a:rPr lang="en-US" sz="1800" dirty="0" err="1">
                <a:solidFill>
                  <a:srgbClr val="6F008A"/>
                </a:solidFill>
                <a:highlight>
                  <a:srgbClr val="FFFFFF"/>
                </a:highlight>
                <a:latin typeface="Consolas" panose="020B0609020204030204" pitchFamily="49" charset="0"/>
              </a:rPr>
              <a:t>demo</a:t>
            </a:r>
            <a:r>
              <a:rPr lang="en-US" sz="1800" dirty="0" err="1">
                <a:solidFill>
                  <a:srgbClr val="000000"/>
                </a:solidFill>
                <a:highlight>
                  <a:srgbClr val="FFFFFF"/>
                </a:highlight>
                <a:latin typeface="Consolas" panose="020B0609020204030204" pitchFamily="49" charset="0"/>
              </a:rPr>
              <a:t>.</a:t>
            </a:r>
            <a:r>
              <a:rPr lang="en-US" sz="1800" dirty="0" err="1">
                <a:solidFill>
                  <a:srgbClr val="2B91AF"/>
                </a:solidFill>
                <a:highlight>
                  <a:srgbClr val="FFFFFF"/>
                </a:highlight>
                <a:latin typeface="Consolas" panose="020B0609020204030204" pitchFamily="49" charset="0"/>
              </a:rPr>
              <a:t>Encoder</a:t>
            </a:r>
            <a:r>
              <a:rPr lang="en-US" sz="1800" dirty="0">
                <a:solidFill>
                  <a:srgbClr val="000000"/>
                </a:solidFill>
                <a:highlight>
                  <a:srgbClr val="FFFFFF"/>
                </a:highlight>
                <a:latin typeface="Consolas" panose="020B0609020204030204" pitchFamily="49" charset="0"/>
              </a:rPr>
              <a:t>(</a:t>
            </a:r>
            <a:r>
              <a:rPr lang="en-US" sz="1800" dirty="0">
                <a:solidFill>
                  <a:srgbClr val="808080"/>
                </a:solidFill>
                <a:highlight>
                  <a:srgbClr val="FFFFFF"/>
                </a:highlight>
                <a:latin typeface="Consolas" panose="020B0609020204030204" pitchFamily="49" charset="0"/>
              </a:rPr>
              <a:t>input</a:t>
            </a:r>
            <a:r>
              <a:rPr lang="en-US" sz="1800" dirty="0">
                <a:solidFill>
                  <a:srgbClr val="000000"/>
                </a:solidFill>
                <a:highlight>
                  <a:srgbClr val="FFFFFF"/>
                </a:highlight>
                <a:latin typeface="Consolas" panose="020B0609020204030204" pitchFamily="49" charset="0"/>
              </a:rPr>
              <a:t>).</a:t>
            </a:r>
            <a:r>
              <a:rPr lang="en-US" sz="1800" dirty="0" err="1">
                <a:solidFill>
                  <a:srgbClr val="000000"/>
                </a:solidFill>
                <a:highlight>
                  <a:srgbClr val="FFFFFF"/>
                </a:highlight>
                <a:latin typeface="Consolas" panose="020B0609020204030204" pitchFamily="49" charset="0"/>
              </a:rPr>
              <a:t>process_fast</a:t>
            </a:r>
            <a:r>
              <a:rPr lang="en-US" sz="1800" dirty="0">
                <a:solidFill>
                  <a:srgbClr val="000000"/>
                </a:solidFill>
                <a:highlight>
                  <a:srgbClr val="FFFFFF"/>
                </a:highlight>
                <a:latin typeface="Consolas" panose="020B0609020204030204" pitchFamily="49" charset="0"/>
              </a:rPr>
              <a:t>()</a:t>
            </a:r>
          </a:p>
          <a:p>
            <a:pPr>
              <a:lnSpc>
                <a:spcPct val="120000"/>
              </a:lnSpc>
              <a:spcBef>
                <a:spcPts val="0"/>
              </a:spcBef>
            </a:pPr>
            <a:endParaRPr lang="en-US" sz="1800" dirty="0">
              <a:solidFill>
                <a:srgbClr val="000000"/>
              </a:solidFill>
              <a:highlight>
                <a:srgbClr val="FFFFFF"/>
              </a:highlight>
              <a:latin typeface="Consolas" panose="020B0609020204030204" pitchFamily="49" charset="0"/>
            </a:endParaRPr>
          </a:p>
          <a:p>
            <a:pPr>
              <a:lnSpc>
                <a:spcPct val="120000"/>
              </a:lnSpc>
              <a:spcBef>
                <a:spcPts val="0"/>
              </a:spcBef>
            </a:pPr>
            <a:r>
              <a:rPr lang="en-US" sz="1800" dirty="0">
                <a:solidFill>
                  <a:srgbClr val="0000FF"/>
                </a:solidFill>
                <a:highlight>
                  <a:srgbClr val="FFFFFF"/>
                </a:highlight>
                <a:latin typeface="Consolas" panose="020B0609020204030204" pitchFamily="49" charset="0"/>
              </a:rPr>
              <a:t>if</a:t>
            </a:r>
            <a:r>
              <a:rPr lang="en-US" sz="1800" dirty="0">
                <a:solidFill>
                  <a:srgbClr val="000000"/>
                </a:solidFill>
                <a:highlight>
                  <a:srgbClr val="FFFFFF"/>
                </a:highlight>
                <a:latin typeface="Consolas" panose="020B0609020204030204" pitchFamily="49" charset="0"/>
              </a:rPr>
              <a:t> __name__ == </a:t>
            </a:r>
            <a:r>
              <a:rPr lang="en-US" sz="1800" dirty="0">
                <a:solidFill>
                  <a:srgbClr val="A31515"/>
                </a:solidFill>
                <a:highlight>
                  <a:srgbClr val="FFFFFF"/>
                </a:highlight>
                <a:latin typeface="Consolas" panose="020B0609020204030204" pitchFamily="49" charset="0"/>
              </a:rPr>
              <a:t>'__main__'</a:t>
            </a:r>
            <a:r>
              <a:rPr lang="en-US" sz="1800" dirty="0">
                <a:solidFill>
                  <a:srgbClr val="000000"/>
                </a:solidFill>
                <a:highlight>
                  <a:srgbClr val="FFFFFF"/>
                </a:highlight>
                <a:latin typeface="Consolas" panose="020B0609020204030204" pitchFamily="49" charset="0"/>
              </a:rPr>
              <a:t>:</a:t>
            </a:r>
          </a:p>
          <a:p>
            <a:pPr>
              <a:lnSpc>
                <a:spcPct val="120000"/>
              </a:lnSpc>
              <a:spcBef>
                <a:spcPts val="0"/>
              </a:spcBef>
            </a:pPr>
            <a:r>
              <a:rPr lang="en-US" sz="1800" dirty="0">
                <a:solidFill>
                  <a:srgbClr val="000000"/>
                </a:solidFill>
                <a:highlight>
                  <a:srgbClr val="FFFFFF"/>
                </a:highlight>
                <a:latin typeface="Consolas" panose="020B0609020204030204" pitchFamily="49" charset="0"/>
              </a:rPr>
              <a:t>    input = </a:t>
            </a:r>
            <a:r>
              <a:rPr lang="en-US" sz="1800" dirty="0">
                <a:solidFill>
                  <a:srgbClr val="A31515"/>
                </a:solidFill>
                <a:highlight>
                  <a:srgbClr val="FFFFFF"/>
                </a:highlight>
                <a:latin typeface="Consolas" panose="020B0609020204030204" pitchFamily="49" charset="0"/>
              </a:rPr>
              <a:t>'a'</a:t>
            </a:r>
            <a:r>
              <a:rPr lang="en-US" sz="1800" dirty="0">
                <a:solidFill>
                  <a:srgbClr val="000000"/>
                </a:solidFill>
                <a:highlight>
                  <a:srgbClr val="FFFFFF"/>
                </a:highlight>
                <a:latin typeface="Consolas" panose="020B0609020204030204" pitchFamily="49" charset="0"/>
              </a:rPr>
              <a:t> * 10000000 </a:t>
            </a:r>
            <a:r>
              <a:rPr lang="en-US" sz="1800" dirty="0">
                <a:solidFill>
                  <a:srgbClr val="008000"/>
                </a:solidFill>
                <a:highlight>
                  <a:srgbClr val="FFFFFF"/>
                </a:highlight>
                <a:latin typeface="Consolas" panose="020B0609020204030204" pitchFamily="49" charset="0"/>
              </a:rPr>
              <a:t># 10 millions of 'a'</a:t>
            </a:r>
            <a:endParaRPr lang="en-US" sz="1800" dirty="0">
              <a:solidFill>
                <a:srgbClr val="000000"/>
              </a:solidFill>
              <a:highlight>
                <a:srgbClr val="FFFFFF"/>
              </a:highlight>
              <a:latin typeface="Consolas" panose="020B0609020204030204" pitchFamily="49" charset="0"/>
            </a:endParaRPr>
          </a:p>
          <a:p>
            <a:pPr>
              <a:lnSpc>
                <a:spcPct val="120000"/>
              </a:lnSpc>
              <a:spcBef>
                <a:spcPts val="0"/>
              </a:spcBef>
            </a:pPr>
            <a:r>
              <a:rPr lang="en-US" sz="1800" dirty="0">
                <a:solidFill>
                  <a:srgbClr val="000000"/>
                </a:solidFill>
                <a:highlight>
                  <a:srgbClr val="FFFFFF"/>
                </a:highlight>
                <a:latin typeface="Consolas" panose="020B0609020204030204" pitchFamily="49" charset="0"/>
              </a:rPr>
              <a:t>    start = </a:t>
            </a:r>
            <a:r>
              <a:rPr lang="en-US" sz="1800" dirty="0" err="1">
                <a:solidFill>
                  <a:srgbClr val="6F008A"/>
                </a:solidFill>
                <a:highlight>
                  <a:srgbClr val="FFFFFF"/>
                </a:highlight>
                <a:latin typeface="Consolas" panose="020B0609020204030204" pitchFamily="49" charset="0"/>
              </a:rPr>
              <a:t>time</a:t>
            </a:r>
            <a:r>
              <a:rPr lang="en-US" sz="1800" dirty="0" err="1">
                <a:solidFill>
                  <a:srgbClr val="000000"/>
                </a:solidFill>
                <a:highlight>
                  <a:srgbClr val="FFFFFF"/>
                </a:highlight>
                <a:latin typeface="Consolas" panose="020B0609020204030204" pitchFamily="49" charset="0"/>
              </a:rPr>
              <a:t>.time</a:t>
            </a:r>
            <a:r>
              <a:rPr lang="en-US" sz="1800" dirty="0">
                <a:solidFill>
                  <a:srgbClr val="000000"/>
                </a:solidFill>
                <a:highlight>
                  <a:srgbClr val="FFFFFF"/>
                </a:highlight>
                <a:latin typeface="Consolas" panose="020B0609020204030204" pitchFamily="49" charset="0"/>
              </a:rPr>
              <a:t>()</a:t>
            </a:r>
          </a:p>
          <a:p>
            <a:pPr>
              <a:lnSpc>
                <a:spcPct val="120000"/>
              </a:lnSpc>
              <a:spcBef>
                <a:spcPts val="0"/>
              </a:spcBef>
            </a:pPr>
            <a:r>
              <a:rPr lang="en-US" sz="1800" dirty="0">
                <a:solidFill>
                  <a:srgbClr val="000000"/>
                </a:solidFill>
                <a:highlight>
                  <a:srgbClr val="FFFFFF"/>
                </a:highlight>
                <a:latin typeface="Consolas" panose="020B0609020204030204" pitchFamily="49" charset="0"/>
              </a:rPr>
              <a:t>    s1 = </a:t>
            </a:r>
            <a:r>
              <a:rPr lang="en-US" sz="1800" dirty="0" err="1">
                <a:solidFill>
                  <a:srgbClr val="000000"/>
                </a:solidFill>
                <a:highlight>
                  <a:srgbClr val="FFFFFF"/>
                </a:highlight>
                <a:latin typeface="Consolas" panose="020B0609020204030204" pitchFamily="49" charset="0"/>
              </a:rPr>
              <a:t>slow_encode</a:t>
            </a:r>
            <a:r>
              <a:rPr lang="en-US" sz="1800" dirty="0">
                <a:solidFill>
                  <a:srgbClr val="000000"/>
                </a:solidFill>
                <a:highlight>
                  <a:srgbClr val="FFFFFF"/>
                </a:highlight>
                <a:latin typeface="Consolas" panose="020B0609020204030204" pitchFamily="49" charset="0"/>
              </a:rPr>
              <a:t>(input)</a:t>
            </a:r>
          </a:p>
          <a:p>
            <a:pPr>
              <a:lnSpc>
                <a:spcPct val="120000"/>
              </a:lnSpc>
              <a:spcBef>
                <a:spcPts val="0"/>
              </a:spcBef>
            </a:pPr>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slow_stop</a:t>
            </a:r>
            <a:r>
              <a:rPr lang="en-US" sz="1800" dirty="0">
                <a:solidFill>
                  <a:srgbClr val="000000"/>
                </a:solidFill>
                <a:highlight>
                  <a:srgbClr val="FFFFFF"/>
                </a:highlight>
                <a:latin typeface="Consolas" panose="020B0609020204030204" pitchFamily="49" charset="0"/>
              </a:rPr>
              <a:t> = </a:t>
            </a:r>
            <a:r>
              <a:rPr lang="en-US" sz="1800" dirty="0" err="1">
                <a:solidFill>
                  <a:srgbClr val="6F008A"/>
                </a:solidFill>
                <a:highlight>
                  <a:srgbClr val="FFFFFF"/>
                </a:highlight>
                <a:latin typeface="Consolas" panose="020B0609020204030204" pitchFamily="49" charset="0"/>
              </a:rPr>
              <a:t>time</a:t>
            </a:r>
            <a:r>
              <a:rPr lang="en-US" sz="1800" dirty="0" err="1">
                <a:solidFill>
                  <a:srgbClr val="000000"/>
                </a:solidFill>
                <a:highlight>
                  <a:srgbClr val="FFFFFF"/>
                </a:highlight>
                <a:latin typeface="Consolas" panose="020B0609020204030204" pitchFamily="49" charset="0"/>
              </a:rPr>
              <a:t>.time</a:t>
            </a:r>
            <a:r>
              <a:rPr lang="en-US" sz="1800" dirty="0">
                <a:solidFill>
                  <a:srgbClr val="000000"/>
                </a:solidFill>
                <a:highlight>
                  <a:srgbClr val="FFFFFF"/>
                </a:highlight>
                <a:latin typeface="Consolas" panose="020B0609020204030204" pitchFamily="49" charset="0"/>
              </a:rPr>
              <a:t>()</a:t>
            </a:r>
          </a:p>
          <a:p>
            <a:pPr>
              <a:lnSpc>
                <a:spcPct val="120000"/>
              </a:lnSpc>
              <a:spcBef>
                <a:spcPts val="0"/>
              </a:spcBef>
            </a:pPr>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print</a:t>
            </a:r>
            <a:r>
              <a:rPr lang="en-US" sz="1800" dirty="0">
                <a:solidFill>
                  <a:srgbClr val="000000"/>
                </a:solidFill>
                <a:highlight>
                  <a:srgbClr val="FFFFFF"/>
                </a:highlight>
                <a:latin typeface="Consolas" panose="020B0609020204030204" pitchFamily="49" charset="0"/>
              </a:rPr>
              <a:t> </a:t>
            </a:r>
            <a:r>
              <a:rPr lang="en-US" sz="1800" dirty="0">
                <a:solidFill>
                  <a:srgbClr val="A31515"/>
                </a:solidFill>
                <a:highlight>
                  <a:srgbClr val="FFFFFF"/>
                </a:highlight>
                <a:latin typeface="Consolas" panose="020B0609020204030204" pitchFamily="49" charset="0"/>
              </a:rPr>
              <a:t>'slow: %.2f sec'</a:t>
            </a:r>
            <a:r>
              <a:rPr lang="en-US" sz="1800" dirty="0">
                <a:solidFill>
                  <a:srgbClr val="000000"/>
                </a:solidFill>
                <a:highlight>
                  <a:srgbClr val="FFFFFF"/>
                </a:highlight>
                <a:latin typeface="Consolas" panose="020B0609020204030204" pitchFamily="49" charset="0"/>
              </a:rPr>
              <a:t> % (</a:t>
            </a:r>
            <a:r>
              <a:rPr lang="en-US" sz="1800" dirty="0" err="1">
                <a:solidFill>
                  <a:srgbClr val="000000"/>
                </a:solidFill>
                <a:highlight>
                  <a:srgbClr val="FFFFFF"/>
                </a:highlight>
                <a:latin typeface="Consolas" panose="020B0609020204030204" pitchFamily="49" charset="0"/>
              </a:rPr>
              <a:t>slow_stop</a:t>
            </a:r>
            <a:r>
              <a:rPr lang="en-US" sz="1800" dirty="0">
                <a:solidFill>
                  <a:srgbClr val="000000"/>
                </a:solidFill>
                <a:highlight>
                  <a:srgbClr val="FFFFFF"/>
                </a:highlight>
                <a:latin typeface="Consolas" panose="020B0609020204030204" pitchFamily="49" charset="0"/>
              </a:rPr>
              <a:t> - start)</a:t>
            </a:r>
          </a:p>
          <a:p>
            <a:pPr>
              <a:lnSpc>
                <a:spcPct val="120000"/>
              </a:lnSpc>
              <a:spcBef>
                <a:spcPts val="0"/>
              </a:spcBef>
            </a:pPr>
            <a:r>
              <a:rPr lang="en-US" sz="1800" dirty="0">
                <a:solidFill>
                  <a:srgbClr val="000000"/>
                </a:solidFill>
                <a:highlight>
                  <a:srgbClr val="FFFFFF"/>
                </a:highlight>
                <a:latin typeface="Consolas" panose="020B0609020204030204" pitchFamily="49" charset="0"/>
              </a:rPr>
              <a:t>    s2 = </a:t>
            </a:r>
            <a:r>
              <a:rPr lang="en-US" sz="1800" dirty="0" err="1">
                <a:solidFill>
                  <a:srgbClr val="000000"/>
                </a:solidFill>
                <a:highlight>
                  <a:srgbClr val="FFFFFF"/>
                </a:highlight>
                <a:latin typeface="Consolas" panose="020B0609020204030204" pitchFamily="49" charset="0"/>
              </a:rPr>
              <a:t>fast_encode</a:t>
            </a:r>
            <a:r>
              <a:rPr lang="en-US" sz="1800" dirty="0">
                <a:solidFill>
                  <a:srgbClr val="000000"/>
                </a:solidFill>
                <a:highlight>
                  <a:srgbClr val="FFFFFF"/>
                </a:highlight>
                <a:latin typeface="Consolas" panose="020B0609020204030204" pitchFamily="49" charset="0"/>
              </a:rPr>
              <a:t>(input)</a:t>
            </a:r>
          </a:p>
          <a:p>
            <a:pPr>
              <a:lnSpc>
                <a:spcPct val="120000"/>
              </a:lnSpc>
              <a:spcBef>
                <a:spcPts val="0"/>
              </a:spcBef>
            </a:pPr>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print</a:t>
            </a:r>
            <a:r>
              <a:rPr lang="en-US" sz="1800" dirty="0">
                <a:solidFill>
                  <a:srgbClr val="000000"/>
                </a:solidFill>
                <a:highlight>
                  <a:srgbClr val="FFFFFF"/>
                </a:highlight>
                <a:latin typeface="Consolas" panose="020B0609020204030204" pitchFamily="49" charset="0"/>
              </a:rPr>
              <a:t> </a:t>
            </a:r>
            <a:r>
              <a:rPr lang="en-US" sz="1800" dirty="0">
                <a:solidFill>
                  <a:srgbClr val="A31515"/>
                </a:solidFill>
                <a:highlight>
                  <a:srgbClr val="FFFFFF"/>
                </a:highlight>
                <a:latin typeface="Consolas" panose="020B0609020204030204" pitchFamily="49" charset="0"/>
              </a:rPr>
              <a:t>'fast: %.2f sec'</a:t>
            </a:r>
            <a:r>
              <a:rPr lang="en-US" sz="1800" dirty="0">
                <a:solidFill>
                  <a:srgbClr val="000000"/>
                </a:solidFill>
                <a:highlight>
                  <a:srgbClr val="FFFFFF"/>
                </a:highlight>
                <a:latin typeface="Consolas" panose="020B0609020204030204" pitchFamily="49" charset="0"/>
              </a:rPr>
              <a:t> % (</a:t>
            </a:r>
            <a:r>
              <a:rPr lang="en-US" sz="1800" dirty="0" err="1">
                <a:solidFill>
                  <a:srgbClr val="6F008A"/>
                </a:solidFill>
                <a:highlight>
                  <a:srgbClr val="FFFFFF"/>
                </a:highlight>
                <a:latin typeface="Consolas" panose="020B0609020204030204" pitchFamily="49" charset="0"/>
              </a:rPr>
              <a:t>time</a:t>
            </a:r>
            <a:r>
              <a:rPr lang="en-US" sz="1800" dirty="0" err="1">
                <a:solidFill>
                  <a:srgbClr val="000000"/>
                </a:solidFill>
                <a:highlight>
                  <a:srgbClr val="FFFFFF"/>
                </a:highlight>
                <a:latin typeface="Consolas" panose="020B0609020204030204" pitchFamily="49" charset="0"/>
              </a:rPr>
              <a:t>.time</a:t>
            </a:r>
            <a:r>
              <a:rPr lang="en-US" sz="1800" dirty="0">
                <a:solidFill>
                  <a:srgbClr val="000000"/>
                </a:solidFill>
                <a:highlight>
                  <a:srgbClr val="FFFFFF"/>
                </a:highlight>
                <a:latin typeface="Consolas" panose="020B0609020204030204" pitchFamily="49" charset="0"/>
              </a:rPr>
              <a:t>() - </a:t>
            </a:r>
            <a:r>
              <a:rPr lang="en-US" sz="1800" dirty="0" err="1">
                <a:solidFill>
                  <a:srgbClr val="000000"/>
                </a:solidFill>
                <a:highlight>
                  <a:srgbClr val="FFFFFF"/>
                </a:highlight>
                <a:latin typeface="Consolas" panose="020B0609020204030204" pitchFamily="49" charset="0"/>
              </a:rPr>
              <a:t>slow_stop</a:t>
            </a:r>
            <a:r>
              <a:rPr lang="en-US" sz="1800" dirty="0">
                <a:solidFill>
                  <a:srgbClr val="000000"/>
                </a:solidFill>
                <a:highlight>
                  <a:srgbClr val="FFFFFF"/>
                </a:highlight>
                <a:latin typeface="Consolas" panose="020B0609020204030204" pitchFamily="49" charset="0"/>
              </a:rPr>
              <a:t>)</a:t>
            </a:r>
          </a:p>
          <a:p>
            <a:pPr>
              <a:lnSpc>
                <a:spcPct val="120000"/>
              </a:lnSpc>
              <a:spcBef>
                <a:spcPts val="0"/>
              </a:spcBef>
            </a:pPr>
            <a:endParaRPr lang="ru-RU" sz="1700" dirty="0"/>
          </a:p>
        </p:txBody>
      </p:sp>
      <p:sp>
        <p:nvSpPr>
          <p:cNvPr id="3" name="Slide Number Placeholder 2"/>
          <p:cNvSpPr>
            <a:spLocks noGrp="1"/>
          </p:cNvSpPr>
          <p:nvPr>
            <p:ph type="sldNum" sz="quarter" idx="12"/>
          </p:nvPr>
        </p:nvSpPr>
        <p:spPr/>
        <p:txBody>
          <a:bodyPr/>
          <a:lstStyle/>
          <a:p>
            <a:fld id="{EE2556C5-CE8C-6547-B838-EA80C61A4AF7}" type="slidenum">
              <a:rPr lang="en-US" smtClean="0"/>
              <a:pPr/>
              <a:t>9</a:t>
            </a:fld>
            <a:endParaRPr lang="en-US" dirty="0"/>
          </a:p>
        </p:txBody>
      </p:sp>
      <p:sp>
        <p:nvSpPr>
          <p:cNvPr id="4" name="Title 3"/>
          <p:cNvSpPr>
            <a:spLocks noGrp="1"/>
          </p:cNvSpPr>
          <p:nvPr>
            <p:ph type="title"/>
          </p:nvPr>
        </p:nvSpPr>
        <p:spPr/>
        <p:txBody>
          <a:bodyPr/>
          <a:lstStyle/>
          <a:p>
            <a:r>
              <a:rPr lang="en-US" dirty="0" smtClean="0"/>
              <a:t>Python sample to profile: </a:t>
            </a:r>
            <a:r>
              <a:rPr lang="en-US" b="1" dirty="0" smtClean="0">
                <a:solidFill>
                  <a:schemeClr val="tx1"/>
                </a:solidFill>
              </a:rPr>
              <a:t>run.py</a:t>
            </a:r>
            <a:endParaRPr lang="ru-RU" b="1" dirty="0">
              <a:solidFill>
                <a:schemeClr val="tx1"/>
              </a:solidFill>
            </a:endParaRPr>
          </a:p>
        </p:txBody>
      </p:sp>
      <p:sp>
        <p:nvSpPr>
          <p:cNvPr id="5" name="TextBox 4"/>
          <p:cNvSpPr txBox="1"/>
          <p:nvPr/>
        </p:nvSpPr>
        <p:spPr>
          <a:xfrm>
            <a:off x="4191000" y="5714647"/>
            <a:ext cx="2971800"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solidFill>
                  <a:schemeClr val="tx2"/>
                </a:solidFill>
                <a:cs typeface="Neo Sans Intel"/>
              </a:rPr>
              <a:t>No profiling overhead  - a baseline for tools’ overhead comparison</a:t>
            </a:r>
          </a:p>
        </p:txBody>
      </p:sp>
      <p:cxnSp>
        <p:nvCxnSpPr>
          <p:cNvPr id="8" name="Straight Arrow Connector 7"/>
          <p:cNvCxnSpPr>
            <a:endCxn id="10" idx="3"/>
          </p:cNvCxnSpPr>
          <p:nvPr/>
        </p:nvCxnSpPr>
        <p:spPr>
          <a:xfrm flipH="1">
            <a:off x="2971800" y="6182312"/>
            <a:ext cx="1195744" cy="11306"/>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228600" y="5870452"/>
            <a:ext cx="2743200" cy="646331"/>
          </a:xfrm>
          <a:prstGeom prst="rect">
            <a:avLst/>
          </a:prstGeom>
          <a:solidFill>
            <a:schemeClr val="bg1">
              <a:lumMod val="75000"/>
            </a:schemeClr>
          </a:solidFill>
          <a:ln w="15875" cap="sq">
            <a:solidFill>
              <a:schemeClr val="tx1"/>
            </a:solidFill>
          </a:ln>
        </p:spPr>
        <p:txBody>
          <a:bodyPr wrap="square">
            <a:spAutoFit/>
          </a:bodyPr>
          <a:lstStyle/>
          <a:p>
            <a:r>
              <a:rPr lang="en-US" dirty="0"/>
              <a:t>slow: 9.15 sec = </a:t>
            </a:r>
            <a:r>
              <a:rPr lang="en-US" dirty="0" smtClean="0"/>
              <a:t>1.00x</a:t>
            </a:r>
            <a:endParaRPr lang="en-US" dirty="0"/>
          </a:p>
          <a:p>
            <a:r>
              <a:rPr lang="en-US" dirty="0"/>
              <a:t>fast: 3.16 </a:t>
            </a:r>
            <a:r>
              <a:rPr lang="en-US" dirty="0" smtClean="0"/>
              <a:t>sec = 1.00x</a:t>
            </a:r>
            <a:endParaRPr lang="en-US" dirty="0"/>
          </a:p>
        </p:txBody>
      </p:sp>
    </p:spTree>
    <p:extLst>
      <p:ext uri="{BB962C8B-B14F-4D97-AF65-F5344CB8AC3E}">
        <p14:creationId xmlns:p14="http://schemas.microsoft.com/office/powerpoint/2010/main" val="24505994"/>
      </p:ext>
    </p:extLst>
  </p:cSld>
  <p:clrMapOvr>
    <a:masterClrMapping/>
  </p:clrMapOvr>
  <p:timing>
    <p:tnLst>
      <p:par>
        <p:cTn id="1" dur="indefinite" restart="never" nodeType="tmRoot"/>
      </p:par>
    </p:tnLst>
  </p:timing>
</p:sld>
</file>

<file path=ppt/theme/theme1.xml><?xml version="1.0" encoding="utf-8"?>
<a:theme xmlns:a="http://schemas.openxmlformats.org/drawingml/2006/main" name="Intel">
  <a:themeElements>
    <a:clrScheme name="Intel Clear Jan 2014">
      <a:dk1>
        <a:sysClr val="windowText" lastClr="000000"/>
      </a:dk1>
      <a:lt1>
        <a:sysClr val="window" lastClr="FFFFFF"/>
      </a:lt1>
      <a:dk2>
        <a:srgbClr val="004280"/>
      </a:dk2>
      <a:lt2>
        <a:srgbClr val="B1BABF"/>
      </a:lt2>
      <a:accent1>
        <a:srgbClr val="0071C5"/>
      </a:accent1>
      <a:accent2>
        <a:srgbClr val="00AEEF"/>
      </a:accent2>
      <a:accent3>
        <a:srgbClr val="8DC8E8"/>
      </a:accent3>
      <a:accent4>
        <a:srgbClr val="FFDA00"/>
      </a:accent4>
      <a:accent5>
        <a:srgbClr val="FDB813"/>
      </a:accent5>
      <a:accent6>
        <a:srgbClr val="A6CE39"/>
      </a:accent6>
      <a:hlink>
        <a:srgbClr val="00AEEF"/>
      </a:hlink>
      <a:folHlink>
        <a:srgbClr val="0071C5"/>
      </a:folHlink>
    </a:clrScheme>
    <a:fontScheme name="IntelClearPPT">
      <a:majorFont>
        <a:latin typeface="Intel Clear Light"/>
        <a:ea typeface=""/>
        <a:cs typeface=""/>
      </a:majorFont>
      <a:minorFont>
        <a:latin typeface="Intel Cle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000" dirty="0" smtClean="0">
            <a:solidFill>
              <a:schemeClr val="tx2"/>
            </a:solidFill>
            <a:cs typeface="Neo Sans Inte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AEA53107EBEA49A730583BF9151B25" ma:contentTypeVersion="0" ma:contentTypeDescription="Create a new document." ma:contentTypeScope="" ma:versionID="a733654a83e108a8de7b435281dd7361">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3BCC9D4-EE3B-4F8A-9458-6C74E7D4F4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4FD0266D-198A-48AD-A691-0B4C4D051516}">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FCAC2081-46F1-4A42-9178-582FA313057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Intel</Template>
  <TotalTime>40581</TotalTime>
  <Words>2553</Words>
  <Application>Microsoft Office PowerPoint</Application>
  <PresentationFormat>On-screen Show (4:3)</PresentationFormat>
  <Paragraphs>389</Paragraphs>
  <Slides>27</Slides>
  <Notes>26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27</vt:i4>
      </vt:variant>
    </vt:vector>
  </HeadingPairs>
  <TitlesOfParts>
    <vt:vector size="39" baseType="lpstr">
      <vt:lpstr>MS PGothic</vt:lpstr>
      <vt:lpstr>Arial</vt:lpstr>
      <vt:lpstr>Calibri</vt:lpstr>
      <vt:lpstr>Consolas</vt:lpstr>
      <vt:lpstr>Courier New</vt:lpstr>
      <vt:lpstr>Intel Clear</vt:lpstr>
      <vt:lpstr>Intel Clear Light</vt:lpstr>
      <vt:lpstr>Lucida Console</vt:lpstr>
      <vt:lpstr>Lucida Grande</vt:lpstr>
      <vt:lpstr>Neo Sans Intel</vt:lpstr>
      <vt:lpstr>Wingdings</vt:lpstr>
      <vt:lpstr>Intel</vt:lpstr>
      <vt:lpstr>Tuning Python Applications Can Dramatically Increase Performance</vt:lpstr>
      <vt:lpstr>Legal Disclaimer &amp; Optimization Notice</vt:lpstr>
      <vt:lpstr>Agenda</vt:lpstr>
      <vt:lpstr>Why do we need Python optimization? </vt:lpstr>
      <vt:lpstr>How one finds the code to tune – measuring vs guessing</vt:lpstr>
      <vt:lpstr>Not All Profilers Are Equal </vt:lpstr>
      <vt:lpstr>Most Profilers – High Overhead, No Line Info</vt:lpstr>
      <vt:lpstr>Python example to profile: demo.py</vt:lpstr>
      <vt:lpstr>Python sample to profile: run.py</vt:lpstr>
      <vt:lpstr>cProfile + pstats UI example</vt:lpstr>
      <vt:lpstr>cProfile + RunSnakeRun</vt:lpstr>
      <vt:lpstr>cProfile in PyCharm</vt:lpstr>
      <vt:lpstr>line_profiler results</vt:lpstr>
      <vt:lpstr>Python Tools GUI example</vt:lpstr>
      <vt:lpstr>Prototype GUI example</vt:lpstr>
      <vt:lpstr>Prototype GUI – source view</vt:lpstr>
      <vt:lpstr>Our Prototype:  Accurate &amp; Easy</vt:lpstr>
      <vt:lpstr>Low Overhead and Line-Level Info</vt:lpstr>
      <vt:lpstr>We’ve Had Success Tuning Our Python Code</vt:lpstr>
      <vt:lpstr>Profiling Chromium gyp script</vt:lpstr>
      <vt:lpstr>Profiling NumPy-based simple raytracing code</vt:lpstr>
      <vt:lpstr>Sign Up with Us to Give the Profiler a Try &amp; Check out Intel® Software Development Tools</vt:lpstr>
      <vt:lpstr>Free Intel® Software Development Tools</vt:lpstr>
      <vt:lpstr>Q &amp; A </vt:lpstr>
      <vt:lpstr>Profiling GPAW example – calculation of Hydrogen atom energies</vt:lpstr>
      <vt:lpstr>Performance Starts Here!</vt:lpstr>
      <vt:lpstr>PowerPoint Presentation</vt:lpstr>
    </vt:vector>
  </TitlesOfParts>
  <Company>Intel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Shokargi, Lilach</dc:creator>
  <cp:lastModifiedBy>Litvinov, Vasilij N</cp:lastModifiedBy>
  <cp:revision>459</cp:revision>
  <cp:lastPrinted>2015-07-17T16:04:50Z</cp:lastPrinted>
  <dcterms:created xsi:type="dcterms:W3CDTF">2011-03-24T21:23:31Z</dcterms:created>
  <dcterms:modified xsi:type="dcterms:W3CDTF">2015-07-24T10:41:43Z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0x01010080AEA53107EBEA49A730583BF9151B25</vt:lpwstr>
  </property>
  <property fmtid="{D5CDD505-2E9C-101B-9397-08002B2CF9AE}" pid="3" name="WW3">
    <vt:lpwstr>2010_20</vt:lpwstr>
  </property>
</Properties>
</file>