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5143500"/>
  <p:notesSz cx="6858000" cy="9144000"/>
  <p:defaultTextStyle>
    <a:lvl1pPr>
      <a:defRPr sz="1400">
        <a:latin typeface="Arial"/>
        <a:ea typeface="Arial"/>
        <a:cs typeface="Arial"/>
        <a:sym typeface="Arial"/>
      </a:defRPr>
    </a:lvl1pPr>
    <a:lvl2pPr>
      <a:defRPr sz="1400">
        <a:latin typeface="Arial"/>
        <a:ea typeface="Arial"/>
        <a:cs typeface="Arial"/>
        <a:sym typeface="Arial"/>
      </a:defRPr>
    </a:lvl2pPr>
    <a:lvl3pPr>
      <a:defRPr sz="1400">
        <a:latin typeface="Arial"/>
        <a:ea typeface="Arial"/>
        <a:cs typeface="Arial"/>
        <a:sym typeface="Arial"/>
      </a:defRPr>
    </a:lvl3pPr>
    <a:lvl4pPr>
      <a:defRPr sz="1400">
        <a:latin typeface="Arial"/>
        <a:ea typeface="Arial"/>
        <a:cs typeface="Arial"/>
        <a:sym typeface="Arial"/>
      </a:defRPr>
    </a:lvl4pPr>
    <a:lvl5pPr>
      <a:defRPr sz="1400">
        <a:latin typeface="Arial"/>
        <a:ea typeface="Arial"/>
        <a:cs typeface="Arial"/>
        <a:sym typeface="Arial"/>
      </a:defRPr>
    </a:lvl5pPr>
    <a:lvl6pPr>
      <a:defRPr sz="1400">
        <a:latin typeface="Arial"/>
        <a:ea typeface="Arial"/>
        <a:cs typeface="Arial"/>
        <a:sym typeface="Arial"/>
      </a:defRPr>
    </a:lvl6pPr>
    <a:lvl7pPr>
      <a:defRPr sz="1400">
        <a:latin typeface="Arial"/>
        <a:ea typeface="Arial"/>
        <a:cs typeface="Arial"/>
        <a:sym typeface="Arial"/>
      </a:defRPr>
    </a:lvl7pPr>
    <a:lvl8pPr>
      <a:defRPr sz="1400">
        <a:latin typeface="Arial"/>
        <a:ea typeface="Arial"/>
        <a:cs typeface="Arial"/>
        <a:sym typeface="Arial"/>
      </a:defRPr>
    </a:lvl8pPr>
    <a:lvl9pPr>
      <a:defRPr sz="1400"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7E5CA"/>
          </a:solidFill>
        </a:fill>
      </a:tcStyle>
    </a:wholeTbl>
    <a:band2H>
      <a:tcTxStyle b="def" i="def"/>
      <a:tcStyle>
        <a:tcBdr/>
        <a:fill>
          <a:solidFill>
            <a:srgbClr val="ECF2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B60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B60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80B606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D4E4"/>
          </a:solidFill>
        </a:fill>
      </a:tcStyle>
    </a:wholeTbl>
    <a:band2H>
      <a:tcTxStyle b="def" i="def"/>
      <a:tcStyle>
        <a:tcBdr/>
        <a:fill>
          <a:solidFill>
            <a:srgbClr val="E7EBF2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6FB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6FB2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1D6FB2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CFD1"/>
          </a:solidFill>
        </a:fill>
      </a:tcStyle>
    </a:wholeTbl>
    <a:band2H>
      <a:tcTxStyle b="def" i="def"/>
      <a:tcStyle>
        <a:tcBdr/>
        <a:fill>
          <a:solidFill>
            <a:srgbClr val="F7E8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505E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505E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505E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B60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B60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0" y="-50370"/>
            <a:ext cx="9144000" cy="2413599"/>
          </a:xfrm>
          <a:prstGeom prst="rect">
            <a:avLst/>
          </a:prstGeom>
          <a:solidFill>
            <a:srgbClr val="1BA5A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" name="Shape 8"/>
          <p:cNvSpPr/>
          <p:nvPr/>
        </p:nvSpPr>
        <p:spPr>
          <a:xfrm>
            <a:off x="0" y="2363228"/>
            <a:ext cx="9144000" cy="1"/>
          </a:xfrm>
          <a:prstGeom prst="line">
            <a:avLst/>
          </a:prstGeom>
          <a:ln w="57150">
            <a:solidFill>
              <a:srgbClr val="000000">
                <a:alpha val="14901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" name="Shape 9"/>
          <p:cNvSpPr/>
          <p:nvPr>
            <p:ph type="title"/>
          </p:nvPr>
        </p:nvSpPr>
        <p:spPr>
          <a:xfrm>
            <a:off x="685800" y="581905"/>
            <a:ext cx="7772400" cy="1781324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72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685800" y="2729902"/>
            <a:ext cx="7772400" cy="241359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14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14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14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14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2388DB"/>
                </a:solidFill>
              </a:rPr>
              <a:t>Body Level One</a:t>
            </a:r>
            <a:endParaRPr sz="1400">
              <a:solidFill>
                <a:srgbClr val="2388D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2388DB"/>
                </a:solidFill>
              </a:rPr>
              <a:t>Body Level Two</a:t>
            </a:r>
            <a:endParaRPr sz="1400">
              <a:solidFill>
                <a:srgbClr val="2388D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2388DB"/>
                </a:solidFill>
              </a:rPr>
              <a:t>Body Level Three</a:t>
            </a:r>
            <a:endParaRPr sz="1400">
              <a:solidFill>
                <a:srgbClr val="2388D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2388DB"/>
                </a:solidFill>
              </a:rPr>
              <a:t>Body Level Four</a:t>
            </a:r>
            <a:endParaRPr sz="1400">
              <a:solidFill>
                <a:srgbClr val="2388D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2388D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  <a:endParaRPr sz="3000"/>
          </a:p>
          <a:p>
            <a:pPr lvl="1">
              <a:defRPr sz="1800"/>
            </a:pPr>
            <a:r>
              <a:rPr sz="3000"/>
              <a:t>Body Level Two</a:t>
            </a:r>
            <a:endParaRPr sz="3000"/>
          </a:p>
          <a:p>
            <a:pPr lvl="2">
              <a:defRPr sz="1800"/>
            </a:pPr>
            <a:r>
              <a:rPr sz="3000"/>
              <a:t>Body Level Three</a:t>
            </a:r>
            <a:endParaRPr sz="3000"/>
          </a:p>
          <a:p>
            <a:pPr lvl="3">
              <a:defRPr sz="1800"/>
            </a:pPr>
            <a:r>
              <a:rPr sz="3000"/>
              <a:t>Body Level Four</a:t>
            </a:r>
            <a:endParaRPr sz="3000"/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457200" y="1200150"/>
            <a:ext cx="4114800" cy="3943350"/>
          </a:xfrm>
          <a:prstGeom prst="rect">
            <a:avLst/>
          </a:prstGeom>
        </p:spPr>
        <p:txBody>
          <a:bodyPr/>
          <a:lstStyle>
            <a:lvl1pPr marL="300789" indent="-300789">
              <a:buSzPct val="100000"/>
              <a:buChar char="•"/>
            </a:lvl1pPr>
            <a:lvl2pPr marL="681789" indent="-300789">
              <a:buSzPct val="100000"/>
              <a:buChar char="•"/>
            </a:lvl2pPr>
            <a:lvl3pPr marL="1062789" indent="-300789">
              <a:buSzPct val="100000"/>
              <a:buChar char="•"/>
            </a:lvl3pPr>
            <a:lvl4pPr marL="1443789" indent="-300789">
              <a:buSzPct val="100000"/>
              <a:buChar char="•"/>
            </a:lvl4pPr>
            <a:lvl5pPr marL="1824789" indent="-300789">
              <a:buSzPct val="100000"/>
              <a:buChar char="•"/>
            </a:lvl5pPr>
          </a:lstStyle>
          <a:p>
            <a:pPr lvl="0">
              <a:defRPr sz="1800"/>
            </a:pPr>
            <a:r>
              <a:rPr sz="3000"/>
              <a:t>Body Level One</a:t>
            </a:r>
            <a:endParaRPr sz="3000"/>
          </a:p>
          <a:p>
            <a:pPr lvl="1">
              <a:defRPr sz="1800"/>
            </a:pPr>
            <a:r>
              <a:rPr sz="3000"/>
              <a:t>Body Level Two</a:t>
            </a:r>
            <a:endParaRPr sz="3000"/>
          </a:p>
          <a:p>
            <a:pPr lvl="2">
              <a:defRPr sz="1800"/>
            </a:pPr>
            <a:r>
              <a:rPr sz="3000"/>
              <a:t>Body Level Three</a:t>
            </a:r>
            <a:endParaRPr sz="3000"/>
          </a:p>
          <a:p>
            <a:pPr lvl="3">
              <a:defRPr sz="1800"/>
            </a:pPr>
            <a:r>
              <a:rPr sz="3000"/>
              <a:t>Body Level Four</a:t>
            </a:r>
            <a:endParaRPr sz="3000"/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body" idx="1"/>
          </p:nvPr>
        </p:nvSpPr>
        <p:spPr>
          <a:xfrm>
            <a:off x="457200" y="4406308"/>
            <a:ext cx="8229600" cy="73719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18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18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18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1800">
                <a:solidFill>
                  <a:srgbClr val="2388DB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388DB"/>
                </a:solidFill>
              </a:rPr>
              <a:t>Body Level One</a:t>
            </a:r>
            <a:endParaRPr>
              <a:solidFill>
                <a:srgbClr val="2388DB"/>
              </a:solidFill>
            </a:endParaRP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388DB"/>
                </a:solidFill>
              </a:rPr>
              <a:t>Body Level Two</a:t>
            </a:r>
            <a:endParaRPr>
              <a:solidFill>
                <a:srgbClr val="2388DB"/>
              </a:solidFill>
            </a:endParaRP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388DB"/>
                </a:solidFill>
              </a:rPr>
              <a:t>Body Level Three</a:t>
            </a:r>
            <a:endParaRPr>
              <a:solidFill>
                <a:srgbClr val="2388DB"/>
              </a:solidFill>
            </a:endParaRP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388DB"/>
                </a:solidFill>
              </a:rPr>
              <a:t>Body Level Four</a:t>
            </a:r>
            <a:endParaRPr>
              <a:solidFill>
                <a:srgbClr val="2388DB"/>
              </a:solidFill>
            </a:endParaRP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388DB"/>
                </a:solidFill>
              </a:rPr>
              <a:t>Body Level Five</a:t>
            </a:r>
          </a:p>
        </p:txBody>
      </p:sp>
      <p:sp>
        <p:nvSpPr>
          <p:cNvPr id="21" name="Shape 21"/>
          <p:cNvSpPr/>
          <p:nvPr/>
        </p:nvSpPr>
        <p:spPr>
          <a:xfrm>
            <a:off x="4273" y="-1"/>
            <a:ext cx="9144001" cy="4406401"/>
          </a:xfrm>
          <a:prstGeom prst="rect">
            <a:avLst/>
          </a:prstGeom>
          <a:solidFill>
            <a:srgbClr val="1BA5A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2" name="Shape 22"/>
          <p:cNvSpPr/>
          <p:nvPr/>
        </p:nvSpPr>
        <p:spPr>
          <a:xfrm>
            <a:off x="0" y="4384371"/>
            <a:ext cx="9144000" cy="1"/>
          </a:xfrm>
          <a:prstGeom prst="line">
            <a:avLst/>
          </a:prstGeom>
          <a:ln w="57150">
            <a:solidFill>
              <a:srgbClr val="000000">
                <a:alpha val="14901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-2"/>
            <a:ext cx="9144000" cy="1149904"/>
          </a:xfrm>
          <a:prstGeom prst="rect">
            <a:avLst/>
          </a:prstGeom>
          <a:solidFill>
            <a:srgbClr val="1BA5A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26" name="Shape 26"/>
          <p:cNvSpPr/>
          <p:nvPr/>
        </p:nvSpPr>
        <p:spPr>
          <a:xfrm>
            <a:off x="0" y="1127874"/>
            <a:ext cx="9144001" cy="1"/>
          </a:xfrm>
          <a:prstGeom prst="line">
            <a:avLst/>
          </a:prstGeom>
          <a:ln w="57150">
            <a:solidFill>
              <a:srgbClr val="000000">
                <a:alpha val="14901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Title Text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  <a:lvl2pPr>
              <a:defRPr sz="4000">
                <a:latin typeface="Arial"/>
                <a:ea typeface="Arial"/>
                <a:cs typeface="Arial"/>
                <a:sym typeface="Arial"/>
              </a:defRPr>
            </a:lvl2pPr>
            <a:lvl3pPr>
              <a:defRPr sz="4000">
                <a:latin typeface="Arial"/>
                <a:ea typeface="Arial"/>
                <a:cs typeface="Arial"/>
                <a:sym typeface="Arial"/>
              </a:defRPr>
            </a:lvl3pPr>
            <a:lvl4pPr>
              <a:defRPr sz="4000">
                <a:latin typeface="Arial"/>
                <a:ea typeface="Arial"/>
                <a:cs typeface="Arial"/>
                <a:sym typeface="Arial"/>
              </a:defRPr>
            </a:lvl4pPr>
            <a:lvl5pPr>
              <a:defRPr sz="4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-1"/>
            <a:ext cx="9144000" cy="1149902"/>
          </a:xfrm>
          <a:prstGeom prst="rect">
            <a:avLst/>
          </a:prstGeom>
          <a:solidFill>
            <a:srgbClr val="1BA5A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3" name="Shape 3"/>
          <p:cNvSpPr/>
          <p:nvPr/>
        </p:nvSpPr>
        <p:spPr>
          <a:xfrm>
            <a:off x="0" y="1127874"/>
            <a:ext cx="9144000" cy="1"/>
          </a:xfrm>
          <a:prstGeom prst="line">
            <a:avLst/>
          </a:prstGeom>
          <a:ln w="57150">
            <a:solidFill>
              <a:srgbClr val="000000">
                <a:alpha val="14901"/>
              </a:srgbClr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457200" y="0"/>
            <a:ext cx="8229600" cy="106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 lvl="0">
              <a:defRPr sz="1800"/>
            </a:pPr>
            <a:r>
              <a:rPr sz="3000"/>
              <a:t>Body Level One</a:t>
            </a:r>
            <a:endParaRPr sz="3000"/>
          </a:p>
          <a:p>
            <a:pPr lvl="1">
              <a:defRPr sz="1800"/>
            </a:pPr>
            <a:r>
              <a:rPr sz="3000"/>
              <a:t>Body Level Two</a:t>
            </a:r>
            <a:endParaRPr sz="3000"/>
          </a:p>
          <a:p>
            <a:pPr lvl="2">
              <a:defRPr sz="1800"/>
            </a:pPr>
            <a:r>
              <a:rPr sz="3000"/>
              <a:t>Body Level Three</a:t>
            </a:r>
            <a:endParaRPr sz="3000"/>
          </a:p>
          <a:p>
            <a:pPr lvl="3">
              <a:defRPr sz="1800"/>
            </a:pPr>
            <a:r>
              <a:rPr sz="3000"/>
              <a:t>Body Level Four</a:t>
            </a:r>
            <a:endParaRPr sz="3000"/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spd="med" advClick="1"/>
  <p:txStyles>
    <p:titleStyle>
      <a:lvl1pPr>
        <a:defRPr sz="3000">
          <a:latin typeface="Tahoma"/>
          <a:ea typeface="Tahoma"/>
          <a:cs typeface="Tahoma"/>
          <a:sym typeface="Tahoma"/>
        </a:defRPr>
      </a:lvl1pPr>
      <a:lvl2pPr>
        <a:defRPr sz="3000">
          <a:latin typeface="Tahoma"/>
          <a:ea typeface="Tahoma"/>
          <a:cs typeface="Tahoma"/>
          <a:sym typeface="Tahoma"/>
        </a:defRPr>
      </a:lvl2pPr>
      <a:lvl3pPr>
        <a:defRPr sz="3000">
          <a:latin typeface="Tahoma"/>
          <a:ea typeface="Tahoma"/>
          <a:cs typeface="Tahoma"/>
          <a:sym typeface="Tahoma"/>
        </a:defRPr>
      </a:lvl3pPr>
      <a:lvl4pPr>
        <a:defRPr sz="3000">
          <a:latin typeface="Tahoma"/>
          <a:ea typeface="Tahoma"/>
          <a:cs typeface="Tahoma"/>
          <a:sym typeface="Tahoma"/>
        </a:defRPr>
      </a:lvl4pPr>
      <a:lvl5pPr>
        <a:defRPr sz="3000">
          <a:latin typeface="Tahoma"/>
          <a:ea typeface="Tahoma"/>
          <a:cs typeface="Tahoma"/>
          <a:sym typeface="Tahoma"/>
        </a:defRPr>
      </a:lvl5pPr>
      <a:lvl6pPr>
        <a:defRPr sz="3000">
          <a:latin typeface="Tahoma"/>
          <a:ea typeface="Tahoma"/>
          <a:cs typeface="Tahoma"/>
          <a:sym typeface="Tahoma"/>
        </a:defRPr>
      </a:lvl6pPr>
      <a:lvl7pPr>
        <a:defRPr sz="3000">
          <a:latin typeface="Tahoma"/>
          <a:ea typeface="Tahoma"/>
          <a:cs typeface="Tahoma"/>
          <a:sym typeface="Tahoma"/>
        </a:defRPr>
      </a:lvl7pPr>
      <a:lvl8pPr>
        <a:defRPr sz="3000">
          <a:latin typeface="Tahoma"/>
          <a:ea typeface="Tahoma"/>
          <a:cs typeface="Tahoma"/>
          <a:sym typeface="Tahoma"/>
        </a:defRPr>
      </a:lvl8pPr>
      <a:lvl9pPr>
        <a:defRPr sz="3000">
          <a:latin typeface="Tahoma"/>
          <a:ea typeface="Tahoma"/>
          <a:cs typeface="Tahoma"/>
          <a:sym typeface="Tahoma"/>
        </a:defRPr>
      </a:lvl9pPr>
    </p:titleStyle>
    <p:bodyStyle>
      <a:lvl1pPr>
        <a:defRPr sz="3000">
          <a:latin typeface="Tahoma"/>
          <a:ea typeface="Tahoma"/>
          <a:cs typeface="Tahoma"/>
          <a:sym typeface="Tahoma"/>
        </a:defRPr>
      </a:lvl1pPr>
      <a:lvl2pPr>
        <a:defRPr sz="3000">
          <a:latin typeface="Tahoma"/>
          <a:ea typeface="Tahoma"/>
          <a:cs typeface="Tahoma"/>
          <a:sym typeface="Tahoma"/>
        </a:defRPr>
      </a:lvl2pPr>
      <a:lvl3pPr>
        <a:defRPr sz="3000">
          <a:latin typeface="Tahoma"/>
          <a:ea typeface="Tahoma"/>
          <a:cs typeface="Tahoma"/>
          <a:sym typeface="Tahoma"/>
        </a:defRPr>
      </a:lvl3pPr>
      <a:lvl4pPr>
        <a:defRPr sz="3000">
          <a:latin typeface="Tahoma"/>
          <a:ea typeface="Tahoma"/>
          <a:cs typeface="Tahoma"/>
          <a:sym typeface="Tahoma"/>
        </a:defRPr>
      </a:lvl4pPr>
      <a:lvl5pPr>
        <a:defRPr sz="3000">
          <a:latin typeface="Tahoma"/>
          <a:ea typeface="Tahoma"/>
          <a:cs typeface="Tahoma"/>
          <a:sym typeface="Tahoma"/>
        </a:defRPr>
      </a:lvl5pPr>
      <a:lvl6pPr>
        <a:defRPr sz="3000">
          <a:latin typeface="Tahoma"/>
          <a:ea typeface="Tahoma"/>
          <a:cs typeface="Tahoma"/>
          <a:sym typeface="Tahoma"/>
        </a:defRPr>
      </a:lvl6pPr>
      <a:lvl7pPr>
        <a:defRPr sz="3000">
          <a:latin typeface="Tahoma"/>
          <a:ea typeface="Tahoma"/>
          <a:cs typeface="Tahoma"/>
          <a:sym typeface="Tahoma"/>
        </a:defRPr>
      </a:lvl7pPr>
      <a:lvl8pPr>
        <a:defRPr sz="3000">
          <a:latin typeface="Tahoma"/>
          <a:ea typeface="Tahoma"/>
          <a:cs typeface="Tahoma"/>
          <a:sym typeface="Tahoma"/>
        </a:defRPr>
      </a:lvl8pPr>
      <a:lvl9pPr>
        <a:defRPr sz="3000">
          <a:latin typeface="Tahoma"/>
          <a:ea typeface="Tahoma"/>
          <a:cs typeface="Tahoma"/>
          <a:sym typeface="Tahoma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mailto:tibor@infinit.sk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stmon.org" TargetMode="External"/><Relationship Id="rId3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mitsuhiko/pyastutil" TargetMode="Externa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ibor.arpas@infinit.sk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685800" y="327944"/>
            <a:ext cx="7772400" cy="2243806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4000"/>
              <a:t>Mashing up py.test, coverage.py and ast.py to take TDD to a new level</a:t>
            </a:r>
          </a:p>
        </p:txBody>
      </p:sp>
      <p:pic>
        <p:nvPicPr>
          <p:cNvPr id="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2744267"/>
            <a:ext cx="4213338" cy="201951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body" idx="1"/>
          </p:nvPr>
        </p:nvSpPr>
        <p:spPr>
          <a:xfrm>
            <a:off x="6427889" y="3284280"/>
            <a:ext cx="2587674" cy="139060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latin typeface="Tahoma"/>
                <a:ea typeface="Tahoma"/>
                <a:cs typeface="Tahoma"/>
                <a:sym typeface="Tahoma"/>
              </a:rPr>
              <a:t>Tibor Arpas</a:t>
            </a:r>
            <a:endParaRPr sz="3000">
              <a:latin typeface="Tahoma"/>
              <a:ea typeface="Tahoma"/>
              <a:cs typeface="Tahoma"/>
              <a:sym typeface="Tahom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  <a:hlinkClick r:id="rId3" invalidUrl="" action="" tgtFrame="" tooltip="" history="1" highlightClick="0" endSnd="0"/>
              </a:rPr>
              <a:t>tibor@infinit.sk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But …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936171" indent="-898071">
              <a:buClr>
                <a:srgbClr val="000000"/>
              </a:buClr>
              <a:buSzPct val="100000"/>
              <a:buFont typeface="Arial"/>
              <a:buChar char="●"/>
            </a:lvl1pPr>
          </a:lstStyle>
          <a:p>
            <a:pPr lvl="0">
              <a:defRPr sz="1800"/>
            </a:pPr>
            <a:r>
              <a:rPr sz="3000"/>
              <a:t>how about running just affected tests?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Majority of code changes are local</a:t>
            </a:r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xfrm>
            <a:off x="457200" y="1200150"/>
            <a:ext cx="2765676" cy="3943350"/>
          </a:xfrm>
          <a:prstGeom prst="rect">
            <a:avLst/>
          </a:prstGeom>
        </p:spPr>
        <p:txBody>
          <a:bodyPr/>
          <a:lstStyle>
            <a:lvl1pPr marL="200526" indent="-200526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waste to run the whole test suite each time</a:t>
            </a:r>
          </a:p>
        </p:txBody>
      </p:sp>
      <p:pic>
        <p:nvPicPr>
          <p:cNvPr id="69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2256" y="1483410"/>
            <a:ext cx="5264544" cy="3376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Tests hand picking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457200" y="1200150"/>
            <a:ext cx="3021760" cy="39433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good luck beeing correct every time</a:t>
            </a:r>
          </a:p>
        </p:txBody>
      </p:sp>
      <p:pic>
        <p:nvPicPr>
          <p:cNvPr id="7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300" y="1364837"/>
            <a:ext cx="4663194" cy="3613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When the dependencies look like this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77" name="image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1512" y="1412450"/>
            <a:ext cx="4980976" cy="351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457200" y="-1"/>
            <a:ext cx="8229600" cy="10633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22376">
              <a:defRPr sz="316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3160"/>
              <a:t>Example “project” with a test suite in one file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81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756" y="1334603"/>
            <a:ext cx="3322102" cy="3674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457200" y="-1"/>
            <a:ext cx="8229600" cy="10633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Dependencies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85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244600"/>
            <a:ext cx="6121400" cy="265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xfrm>
            <a:off x="457200" y="-1"/>
            <a:ext cx="8229600" cy="10633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4000"/>
              <a:t>subtract vs. test_add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89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756" y="1334603"/>
            <a:ext cx="3322102" cy="3674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457200" y="-1"/>
            <a:ext cx="8229600" cy="10633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Dependencies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/>
          </a:p>
        </p:txBody>
      </p:sp>
      <p:pic>
        <p:nvPicPr>
          <p:cNvPr id="93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244600"/>
            <a:ext cx="6121400" cy="265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media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300"/>
            <a:ext cx="9144000" cy="51389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Idea transformed into a tool: </a:t>
            </a:r>
            <a:r>
              <a:rPr sz="3000" u="sng">
                <a:solidFill>
                  <a:srgbClr val="185DA2"/>
                </a:solidFill>
                <a:uFill>
                  <a:solidFill>
                    <a:srgbClr val="185DA2"/>
                  </a:solidFill>
                </a:uFill>
                <a:hlinkClick r:id="rId2" invalidUrl="" action="" tgtFrame="" tooltip="" history="1" highlightClick="0" endSnd="0"/>
              </a:rPr>
              <a:t>testmon.org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</a:pPr>
          </a:p>
        </p:txBody>
      </p:sp>
      <p:pic>
        <p:nvPicPr>
          <p:cNvPr id="9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309093"/>
            <a:ext cx="4805557" cy="3507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freelancer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but not “only”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only Python since 2008</a:t>
            </a:r>
          </a:p>
        </p:txBody>
      </p:sp>
      <p:sp>
        <p:nvSpPr>
          <p:cNvPr id="37" name="Shape 37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Tibor Arpáš - about me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coverage.py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..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coverage.start()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code_to_track()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coverage.stop()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coverage.data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marL="0" indent="0">
              <a:buSzTx/>
              <a:buNone/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..</a:t>
            </a:r>
          </a:p>
        </p:txBody>
      </p:sp>
      <p:pic>
        <p:nvPicPr>
          <p:cNvPr id="10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4312" y="1200150"/>
            <a:ext cx="5090801" cy="3943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z="1800"/>
            </a:pPr>
            <a:r>
              <a:rPr sz="3000"/>
              <a:t>ast.py (standard library)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import ast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>
              <a:defRPr sz="1800"/>
            </a:pP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>
              <a:defRPr sz="1800"/>
            </a:pPr>
            <a:r>
              <a:rPr sz="2500">
                <a:latin typeface="Monaco"/>
                <a:ea typeface="Monaco"/>
                <a:cs typeface="Monaco"/>
                <a:sym typeface="Monaco"/>
              </a:rPr>
              <a:t>tree = ast.parse(source_code, file_name)</a:t>
            </a: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>
              <a:defRPr sz="1800"/>
            </a:pPr>
            <a:endParaRPr sz="2500">
              <a:latin typeface="Monaco"/>
              <a:ea typeface="Monaco"/>
              <a:cs typeface="Monaco"/>
              <a:sym typeface="Monaco"/>
            </a:endParaRPr>
          </a:p>
          <a:p>
            <a:pPr lvl="0" defTabSz="457200">
              <a:defRPr sz="1800"/>
            </a:pPr>
            <a:endParaRPr sz="1200">
              <a:latin typeface="Menlo"/>
              <a:ea typeface="Menlo"/>
              <a:cs typeface="Menlo"/>
              <a:sym typeface="Menlo"/>
            </a:endParaRPr>
          </a:p>
          <a:p>
            <a:pPr lvl="0" defTabSz="457200">
              <a:defRPr sz="1800"/>
            </a:pPr>
            <a:r>
              <a:rPr sz="3000"/>
              <a:t>things that helped me to understand:</a:t>
            </a:r>
            <a:endParaRPr sz="3000"/>
          </a:p>
          <a:p>
            <a:pPr lvl="0" marL="300789" indent="-300789" defTabSz="457200">
              <a:buSzPct val="100000"/>
              <a:buChar char="•"/>
              <a:defRPr sz="1800"/>
            </a:pPr>
            <a:r>
              <a:rPr sz="3000" u="sng">
                <a:solidFill>
                  <a:srgbClr val="185DA2"/>
                </a:solidFill>
                <a:uFill>
                  <a:solidFill>
                    <a:srgbClr val="185DA2"/>
                  </a:solidFill>
                </a:uFill>
                <a:hlinkClick r:id="rId2" invalidUrl="" action="" tgtFrame="" tooltip="" history="1" highlightClick="0" endSnd="0"/>
              </a:rPr>
              <a:t>https://github.com/mitsuhiko/pyastutil</a:t>
            </a:r>
            <a:r>
              <a:rPr sz="3000"/>
              <a:t> -&gt; codegen.py</a:t>
            </a:r>
            <a:endParaRPr sz="3000"/>
          </a:p>
          <a:p>
            <a:pPr lvl="0" marL="300789" indent="-300789" defTabSz="457200">
              <a:buSzPct val="100000"/>
              <a:buChar char="•"/>
              <a:defRPr sz="1800"/>
            </a:pPr>
            <a:r>
              <a:rPr sz="3000"/>
              <a:t>ast.dump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py.test plug-in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457200" y="1200150"/>
            <a:ext cx="3436792" cy="39433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py.test’s plugin API is nice</a:t>
            </a:r>
            <a:endParaRPr sz="3000"/>
          </a:p>
          <a:p>
            <a:pPr lvl="0">
              <a:defRPr sz="1800"/>
            </a:pPr>
            <a:r>
              <a:rPr sz="3000"/>
              <a:t>just a couple of lines</a:t>
            </a:r>
          </a:p>
        </p:txBody>
      </p:sp>
      <p:pic>
        <p:nvPicPr>
          <p:cNvPr id="1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3991" y="1149900"/>
            <a:ext cx="4792809" cy="3787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Interesting aspect - crowdfunding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  <p:pic>
        <p:nvPicPr>
          <p:cNvPr id="11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5" y="1169102"/>
            <a:ext cx="8605510" cy="3974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631" y="0"/>
            <a:ext cx="761273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conclusion - testmon i</a:t>
            </a:r>
            <a:r>
              <a:rPr sz="3000"/>
              <a:t>s awesome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use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give feedback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share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Contacts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Contacts again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Tibor</a:t>
            </a:r>
            <a:endParaRPr sz="3000"/>
          </a:p>
          <a:p>
            <a:pPr lvl="0">
              <a:defRPr sz="1800"/>
            </a:pPr>
            <a:r>
              <a:rPr sz="3000">
                <a:hlinkClick r:id="rId2" invalidUrl="" action="" tgtFrame="" tooltip="" history="1" highlightClick="0" endSnd="0"/>
              </a:rPr>
              <a:t>tibor@infinit.sk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Questions?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About you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Users hate waiting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100 milliseconds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1 second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10 seconds</a:t>
            </a:r>
          </a:p>
        </p:txBody>
      </p:sp>
      <p:pic>
        <p:nvPicPr>
          <p:cNvPr id="4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9300" y="1634249"/>
            <a:ext cx="2857500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So computing adapts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936171" indent="-898071">
              <a:buClr>
                <a:srgbClr val="000000"/>
              </a:buClr>
              <a:buSzPct val="100000"/>
              <a:buFont typeface="Arial"/>
              <a:buChar char="●"/>
            </a:lvl1pPr>
          </a:lstStyle>
          <a:p>
            <a:pPr lvl="0">
              <a:defRPr sz="1800"/>
            </a:pPr>
            <a:r>
              <a:rPr sz="3000"/>
              <a:t>big improvement in recent years</a:t>
            </a:r>
          </a:p>
        </p:txBody>
      </p:sp>
      <p:pic>
        <p:nvPicPr>
          <p:cNvPr id="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191" y="1946830"/>
            <a:ext cx="6085618" cy="2979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Executing test suite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</a:pPr>
          </a:p>
        </p:txBody>
      </p:sp>
      <p:pic>
        <p:nvPicPr>
          <p:cNvPr id="52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1200150"/>
            <a:ext cx="4819582" cy="3725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02.jpg"/>
          <p:cNvPicPr/>
          <p:nvPr/>
        </p:nvPicPr>
        <p:blipFill>
          <a:blip r:embed="rId2">
            <a:extLst/>
          </a:blip>
          <a:srcRect l="0" t="0" r="0" b="4780"/>
          <a:stretch>
            <a:fillRect/>
          </a:stretch>
        </p:blipFill>
        <p:spPr>
          <a:xfrm>
            <a:off x="458777" y="444500"/>
            <a:ext cx="5584851" cy="4254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It’s easy to slip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and one bad commit</a:t>
            </a:r>
            <a:br>
              <a:rPr sz="3000"/>
            </a:br>
            <a:r>
              <a:rPr sz="3000"/>
              <a:t>can start a downward</a:t>
            </a:r>
            <a:br>
              <a:rPr sz="3000"/>
            </a:br>
            <a:r>
              <a:rPr sz="3000"/>
              <a:t>spiral 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quality and effectivity</a:t>
            </a:r>
            <a:br>
              <a:rPr sz="3000"/>
            </a:br>
            <a:r>
              <a:rPr sz="3000"/>
              <a:t>decline</a:t>
            </a:r>
          </a:p>
        </p:txBody>
      </p:sp>
      <p:pic>
        <p:nvPicPr>
          <p:cNvPr id="58" name="Selection_0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9520" y="1299880"/>
            <a:ext cx="3267280" cy="352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000"/>
              <a:t>Broken test suite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error lifespan increase</a:t>
            </a:r>
            <a:endParaRPr sz="3000"/>
          </a:p>
          <a:p>
            <a:pPr lvl="0" marL="936171" indent="-898071">
              <a:buClr>
                <a:srgbClr val="000000"/>
              </a:buClr>
              <a:buSzPct val="100000"/>
              <a:buFont typeface="Arial"/>
              <a:buChar char="●"/>
              <a:defRPr sz="1800"/>
            </a:pPr>
            <a:r>
              <a:rPr sz="3000"/>
              <a:t>punishment of the </a:t>
            </a:r>
            <a:br>
              <a:rPr sz="3000"/>
            </a:br>
            <a:r>
              <a:rPr sz="3000"/>
              <a:t>developers who are </a:t>
            </a:r>
            <a:br>
              <a:rPr sz="3000"/>
            </a:br>
            <a:r>
              <a:rPr sz="3000"/>
              <a:t>diligent</a:t>
            </a:r>
          </a:p>
        </p:txBody>
      </p:sp>
      <p:pic>
        <p:nvPicPr>
          <p:cNvPr id="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8095" y="1521929"/>
            <a:ext cx="2870201" cy="283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0B606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0B606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0B606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0B606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